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5" r:id="rId1"/>
  </p:sldMasterIdLst>
  <p:notesMasterIdLst>
    <p:notesMasterId r:id="rId14"/>
  </p:notesMasterIdLst>
  <p:sldIdLst>
    <p:sldId id="256" r:id="rId2"/>
    <p:sldId id="349" r:id="rId3"/>
    <p:sldId id="364" r:id="rId4"/>
    <p:sldId id="336" r:id="rId5"/>
    <p:sldId id="368" r:id="rId6"/>
    <p:sldId id="367" r:id="rId7"/>
    <p:sldId id="366" r:id="rId8"/>
    <p:sldId id="365" r:id="rId9"/>
    <p:sldId id="338" r:id="rId10"/>
    <p:sldId id="356" r:id="rId11"/>
    <p:sldId id="360" r:id="rId12"/>
    <p:sldId id="309" r:id="rId1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89" autoAdjust="0"/>
    <p:restoredTop sz="86304" autoAdjust="0"/>
  </p:normalViewPr>
  <p:slideViewPr>
    <p:cSldViewPr>
      <p:cViewPr varScale="1">
        <p:scale>
          <a:sx n="63" d="100"/>
          <a:sy n="63" d="100"/>
        </p:scale>
        <p:origin x="1620"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696B10-6A34-4831-9B06-DB61934F30AD}" type="datetimeFigureOut">
              <a:rPr lang="en-US" smtClean="0"/>
              <a:t>7/3/2020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EBDBBA-1C39-477F-82BC-29FB1D37C5C7}" type="slidenum">
              <a:rPr lang="en-US" smtClean="0"/>
              <a:t>‹#›</a:t>
            </a:fld>
            <a:endParaRPr lang="en-US"/>
          </a:p>
        </p:txBody>
      </p:sp>
    </p:spTree>
    <p:extLst>
      <p:ext uri="{BB962C8B-B14F-4D97-AF65-F5344CB8AC3E}">
        <p14:creationId xmlns:p14="http://schemas.microsoft.com/office/powerpoint/2010/main" val="15305131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cdc.gov/mmwr/preview/mmwrhtml/rr5210a1.htm"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Aerosol Generating Procedures (AGPs)</a:t>
            </a:r>
          </a:p>
          <a:p>
            <a:r>
              <a:rPr lang="en-GB" dirty="0" smtClean="0"/>
              <a:t>The PPE for AGPs has not changed: FFP3 mask, long sleeved gown, gloves and eye protection.</a:t>
            </a:r>
          </a:p>
          <a:p>
            <a:r>
              <a:rPr lang="en-GB" dirty="0" smtClean="0"/>
              <a:t>AGP PPE is required for entering a high risk clinical area (e.g. ICU) and when delivering AGPs in any</a:t>
            </a:r>
          </a:p>
          <a:p>
            <a:r>
              <a:rPr lang="en-GB" dirty="0" smtClean="0"/>
              <a:t>setting. Resuscitation rooms in ED and wards in which NIV/CPAP is performed are now defined as</a:t>
            </a:r>
          </a:p>
          <a:p>
            <a:r>
              <a:rPr lang="en-GB" dirty="0" smtClean="0"/>
              <a:t>high risk clinical areas.</a:t>
            </a:r>
          </a:p>
          <a:p>
            <a:r>
              <a:rPr lang="en-GB" dirty="0" smtClean="0"/>
              <a:t>The AGPs that could take place in a ward area are:</a:t>
            </a:r>
          </a:p>
          <a:p>
            <a:r>
              <a:rPr lang="en-GB" dirty="0" smtClean="0"/>
              <a:t> Cardio- pulmonary resuscitation (CPR)</a:t>
            </a:r>
          </a:p>
          <a:p>
            <a:r>
              <a:rPr lang="en-GB" dirty="0" smtClean="0"/>
              <a:t> Tracheal intubation (highest risk)</a:t>
            </a:r>
          </a:p>
          <a:p>
            <a:r>
              <a:rPr lang="en-GB" dirty="0" smtClean="0"/>
              <a:t> Open suctioning/induction of sputum</a:t>
            </a:r>
          </a:p>
          <a:p>
            <a:r>
              <a:rPr lang="en-GB" dirty="0" smtClean="0"/>
              <a:t> Non-invasive ventilation (NIV) or CPAP – including home NIV/CPAP</a:t>
            </a:r>
          </a:p>
          <a:p>
            <a:r>
              <a:rPr lang="en-GB" dirty="0" smtClean="0"/>
              <a:t> HFNOT (‘</a:t>
            </a:r>
            <a:r>
              <a:rPr lang="en-GB" dirty="0" err="1" smtClean="0"/>
              <a:t>Airvo</a:t>
            </a:r>
            <a:r>
              <a:rPr lang="en-GB" dirty="0" smtClean="0"/>
              <a:t>’)</a:t>
            </a:r>
            <a:endParaRPr lang="en-US" dirty="0" smtClean="0"/>
          </a:p>
          <a:p>
            <a:endParaRPr lang="en-GB" dirty="0"/>
          </a:p>
        </p:txBody>
      </p:sp>
      <p:sp>
        <p:nvSpPr>
          <p:cNvPr id="4" name="Slide Number Placeholder 3"/>
          <p:cNvSpPr>
            <a:spLocks noGrp="1"/>
          </p:cNvSpPr>
          <p:nvPr>
            <p:ph type="sldNum" sz="quarter" idx="10"/>
          </p:nvPr>
        </p:nvSpPr>
        <p:spPr/>
        <p:txBody>
          <a:bodyPr/>
          <a:lstStyle/>
          <a:p>
            <a:fld id="{55EBDBBA-1C39-477F-82BC-29FB1D37C5C7}" type="slidenum">
              <a:rPr lang="en-US" smtClean="0"/>
              <a:t>6</a:t>
            </a:fld>
            <a:endParaRPr lang="en-US"/>
          </a:p>
        </p:txBody>
      </p:sp>
    </p:spTree>
    <p:extLst>
      <p:ext uri="{BB962C8B-B14F-4D97-AF65-F5344CB8AC3E}">
        <p14:creationId xmlns:p14="http://schemas.microsoft.com/office/powerpoint/2010/main" val="5383444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COVID-19 </a:t>
            </a:r>
            <a:r>
              <a:rPr lang="en-GB" dirty="0" smtClean="0"/>
              <a:t>is a novel disease, the rehabilitation needs for patients recovering from COVID-19 are anticipated based on evidence from the general critical care population. Based on this evidence, it is expected that acute interventions for the management of patients with severe and critical COVID-19, including mechanical ventilation, sedation and/or prolonged bed rest, may result in a range of impairments including (but not limited to) physical deconditioning, respiratory, swallow, cognitive and mental health impairments </a:t>
            </a:r>
            <a:r>
              <a:rPr lang="en-GB" i="1" dirty="0" smtClean="0"/>
              <a:t>(145, 158-168). </a:t>
            </a:r>
            <a:r>
              <a:rPr lang="en-GB" dirty="0" smtClean="0"/>
              <a:t>These symptoms are collectively referred to as post-intensive care syndrome (PICS) </a:t>
            </a:r>
            <a:r>
              <a:rPr lang="en-GB" i="1" dirty="0" smtClean="0"/>
              <a:t>(169). </a:t>
            </a:r>
            <a:r>
              <a:rPr lang="en-GB" dirty="0" smtClean="0"/>
              <a:t>Older people and patients of all ages with chronic diseases, may be most susceptible to its impacts </a:t>
            </a:r>
            <a:r>
              <a:rPr lang="en-GB" i="1" dirty="0" smtClean="0"/>
              <a:t>(170-173). </a:t>
            </a:r>
            <a:r>
              <a:rPr lang="en-GB" dirty="0" smtClean="0"/>
              <a:t>Patients recovering from severe COVID-19 who did not require admission to an ICU may also experience some degree of these symptoms </a:t>
            </a:r>
            <a:r>
              <a:rPr lang="en-GB" i="1" dirty="0" smtClean="0"/>
              <a:t>(174). </a:t>
            </a:r>
            <a:endParaRPr lang="en-GB" dirty="0" smtClean="0"/>
          </a:p>
          <a:p>
            <a:r>
              <a:rPr lang="en-GB" b="1" dirty="0" smtClean="0"/>
              <a:t>For the following patient groups, routinely assess for mobility, functional, swallow, cognitive impairments and mental health concerns, and, based on that assessment, determine discharge readiness, and rehabilitation and follow-up requirements: </a:t>
            </a:r>
            <a:endParaRPr lang="en-GB" dirty="0" smtClean="0"/>
          </a:p>
          <a:p>
            <a:r>
              <a:rPr lang="en-GB" dirty="0" smtClean="0"/>
              <a:t>• </a:t>
            </a:r>
            <a:r>
              <a:rPr lang="en-GB" b="1" dirty="0" smtClean="0"/>
              <a:t>patients that are in or have been discharged from intensive care; </a:t>
            </a:r>
            <a:endParaRPr lang="en-GB" dirty="0" smtClean="0"/>
          </a:p>
          <a:p>
            <a:r>
              <a:rPr lang="en-GB" dirty="0" smtClean="0"/>
              <a:t>• </a:t>
            </a:r>
            <a:r>
              <a:rPr lang="en-GB" b="1" dirty="0" smtClean="0"/>
              <a:t>older patients that have experienced severe cases; and </a:t>
            </a:r>
            <a:endParaRPr lang="en-GB" dirty="0" smtClean="0"/>
          </a:p>
          <a:p>
            <a:endParaRPr lang="en-GB" dirty="0" smtClean="0"/>
          </a:p>
          <a:p>
            <a:r>
              <a:rPr lang="en-GB" dirty="0" smtClean="0"/>
              <a:t>Pre-existing NCDs, including cardiovascular disease, diabetes, chronic respiratory disease, hypertension and cancer, have been identified as independent risk factors for death (18).</a:t>
            </a:r>
          </a:p>
          <a:p>
            <a:r>
              <a:rPr lang="en-GB" dirty="0" smtClean="0"/>
              <a:t>We recommend when caring for patients with suspected and confirmed COVID-19 that have underlying NCDs to continue or modify previous medical therapy according to the patient’s clinical condition.</a:t>
            </a:r>
          </a:p>
          <a:p>
            <a:endParaRPr lang="en-GB" dirty="0" smtClean="0"/>
          </a:p>
          <a:p>
            <a:r>
              <a:rPr lang="en-GB" b="1" dirty="0" smtClean="0"/>
              <a:t>Management of neurological and mental manifestations associated with COVID-19 </a:t>
            </a:r>
            <a:endParaRPr lang="en-GB" dirty="0" smtClean="0"/>
          </a:p>
          <a:p>
            <a:r>
              <a:rPr lang="en-GB" dirty="0" smtClean="0"/>
              <a:t>People with COVID-19 are at high risk for delirium, and sometimes delirium may be a presenting feature without respiratory symptoms (see Chapter 3). Anxiety and depressive symptoms may constitute common reactions for people in the context of COVID-19 diagnosis, </a:t>
            </a:r>
            <a:endParaRPr lang="en-US" dirty="0" smtClean="0"/>
          </a:p>
          <a:p>
            <a:endParaRPr lang="en-US" dirty="0" smtClean="0"/>
          </a:p>
          <a:p>
            <a:endParaRPr lang="en-GB" dirty="0"/>
          </a:p>
        </p:txBody>
      </p:sp>
      <p:sp>
        <p:nvSpPr>
          <p:cNvPr id="4" name="Slide Number Placeholder 3"/>
          <p:cNvSpPr>
            <a:spLocks noGrp="1"/>
          </p:cNvSpPr>
          <p:nvPr>
            <p:ph type="sldNum" sz="quarter" idx="10"/>
          </p:nvPr>
        </p:nvSpPr>
        <p:spPr/>
        <p:txBody>
          <a:bodyPr/>
          <a:lstStyle/>
          <a:p>
            <a:fld id="{55EBDBBA-1C39-477F-82BC-29FB1D37C5C7}" type="slidenum">
              <a:rPr lang="en-US" smtClean="0"/>
              <a:t>10</a:t>
            </a:fld>
            <a:endParaRPr lang="en-US"/>
          </a:p>
        </p:txBody>
      </p:sp>
    </p:spTree>
    <p:extLst>
      <p:ext uri="{BB962C8B-B14F-4D97-AF65-F5344CB8AC3E}">
        <p14:creationId xmlns:p14="http://schemas.microsoft.com/office/powerpoint/2010/main" val="2124083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Marathon and</a:t>
            </a:r>
            <a:r>
              <a:rPr lang="en-GB" baseline="0" dirty="0" smtClean="0"/>
              <a:t> not a sprint</a:t>
            </a:r>
          </a:p>
          <a:p>
            <a:endParaRPr lang="en-GB" baseline="0" dirty="0" smtClean="0"/>
          </a:p>
          <a:p>
            <a:r>
              <a:rPr lang="en-GB" dirty="0" smtClean="0"/>
              <a:t>Minimize </a:t>
            </a:r>
            <a:r>
              <a:rPr lang="en-GB" dirty="0" smtClean="0"/>
              <a:t>chance for exposure</a:t>
            </a:r>
          </a:p>
          <a:p>
            <a:r>
              <a:rPr lang="en-GB" dirty="0" smtClean="0"/>
              <a:t>It is important to ensure facility policies and practices are in place to minimize exposure to respiratory pathogens including 2019-nCoV. These measures should be implemented before patient arrival, upon arrival and throughout the duration of the affected patient’s time in the health care setting.</a:t>
            </a:r>
          </a:p>
          <a:p>
            <a:endParaRPr lang="en-GB" dirty="0" smtClean="0"/>
          </a:p>
          <a:p>
            <a:endParaRPr lang="en-GB" dirty="0" smtClean="0"/>
          </a:p>
          <a:p>
            <a:r>
              <a:rPr lang="en-GB" dirty="0" smtClean="0"/>
              <a:t>Adhere to precautions</a:t>
            </a:r>
          </a:p>
          <a:p>
            <a:r>
              <a:rPr lang="en-GB" dirty="0" smtClean="0"/>
              <a:t>Follow standard precautions, the CDC says, to assume “every person is potentially infected or colonized with a pathogen that could be transmitted in the health care setting.”</a:t>
            </a:r>
          </a:p>
          <a:p>
            <a:endParaRPr lang="en-GB" dirty="0" smtClean="0"/>
          </a:p>
          <a:p>
            <a:r>
              <a:rPr lang="en-GB" dirty="0" smtClean="0"/>
              <a:t>It is important to pay attention to training on correct use, proper “donning and doffing,” and disposal of personal protection equipment. All health professionals who enter the room of a patient with known or suspected COVID-19 should adhere to standard, contact, and airborne precautions, including the use of eye protection.</a:t>
            </a:r>
          </a:p>
          <a:p>
            <a:endParaRPr lang="en-GB" dirty="0" smtClean="0"/>
          </a:p>
          <a:p>
            <a:r>
              <a:rPr lang="en-GB" dirty="0" smtClean="0"/>
              <a:t>Minimize chance for exposure</a:t>
            </a:r>
          </a:p>
          <a:p>
            <a:r>
              <a:rPr lang="en-GB" dirty="0" smtClean="0"/>
              <a:t>It is important to ensure facility policies and practices are in place to minimize exposure to respiratory pathogens including 2019-nCoV. These measures should be implemented before patient arrival, upon arrival and throughout the duration of the affected patient’s time in the health care setting.</a:t>
            </a:r>
          </a:p>
          <a:p>
            <a:endParaRPr lang="en-GB" dirty="0" smtClean="0"/>
          </a:p>
          <a:p>
            <a:r>
              <a:rPr lang="en-GB" b="1" dirty="0" smtClean="0"/>
              <a:t>Implement environmental infection control</a:t>
            </a:r>
          </a:p>
          <a:p>
            <a:r>
              <a:rPr lang="en-GB" dirty="0" smtClean="0"/>
              <a:t>Use dedicated medical equipment for patient care. Clean and disinfect all </a:t>
            </a:r>
            <a:r>
              <a:rPr lang="en-GB" dirty="0" err="1" smtClean="0"/>
              <a:t>nondedicated</a:t>
            </a:r>
            <a:r>
              <a:rPr lang="en-GB" dirty="0" smtClean="0"/>
              <a:t>, </a:t>
            </a:r>
            <a:r>
              <a:rPr lang="en-GB" dirty="0" err="1" smtClean="0"/>
              <a:t>nondisposable</a:t>
            </a:r>
            <a:r>
              <a:rPr lang="en-GB" dirty="0" smtClean="0"/>
              <a:t> medical equipment according to the manufacturer’s instructions and facility policies. Detailed information can be found in CDC’s </a:t>
            </a:r>
            <a:r>
              <a:rPr lang="en-GB" dirty="0" smtClean="0">
                <a:hlinkClick r:id="rId3"/>
              </a:rPr>
              <a:t>guidelines for environmental infection control</a:t>
            </a:r>
            <a:r>
              <a:rPr lang="en-GB" dirty="0" smtClean="0"/>
              <a:t>.</a:t>
            </a:r>
          </a:p>
          <a:p>
            <a:endParaRPr lang="en-GB" dirty="0" smtClean="0"/>
          </a:p>
          <a:p>
            <a:r>
              <a:rPr lang="en-GB" b="1" dirty="0" smtClean="0"/>
              <a:t>Monitor and manage health personnel</a:t>
            </a:r>
          </a:p>
          <a:p>
            <a:r>
              <a:rPr lang="en-GB" dirty="0" smtClean="0"/>
              <a:t>For physicians and other health professionals who are ill or exposed to 2019-nCoV, movement and monitoring decisions should be made with guidance from public health authorities. When providing care to patients with COVID-19, health care organizations and facilities should implement sick leave policies that are </a:t>
            </a:r>
            <a:r>
              <a:rPr lang="en-GB" dirty="0" err="1" smtClean="0"/>
              <a:t>nonpunitive</a:t>
            </a:r>
            <a:r>
              <a:rPr lang="en-GB" dirty="0" smtClean="0"/>
              <a:t>, flexible and consistent with public health guidance.</a:t>
            </a:r>
          </a:p>
          <a:p>
            <a:endParaRPr lang="en-GB" b="1" dirty="0" smtClean="0"/>
          </a:p>
          <a:p>
            <a:r>
              <a:rPr lang="en-GB" b="1" dirty="0" smtClean="0"/>
              <a:t>Train and educate health professionals</a:t>
            </a:r>
          </a:p>
          <a:p>
            <a:r>
              <a:rPr lang="en-GB" dirty="0" smtClean="0"/>
              <a:t>Everyone should be provided with job- or task-specific education and training on preventing transmission of infectious agents prior to caring for a patient. Whenever respirators are required, all health professionals must be medically cleared, trained and fit-tested for respiratory protection device use.</a:t>
            </a:r>
          </a:p>
          <a:p>
            <a:endParaRPr lang="en-GB" dirty="0" smtClean="0"/>
          </a:p>
          <a:p>
            <a:r>
              <a:rPr lang="en-GB" b="1" dirty="0" smtClean="0"/>
              <a:t>Implement environmental infection control</a:t>
            </a:r>
          </a:p>
          <a:p>
            <a:r>
              <a:rPr lang="en-GB" dirty="0" smtClean="0"/>
              <a:t>Use dedicated medical equipment for patient care. Clean and disinfect all </a:t>
            </a:r>
            <a:r>
              <a:rPr lang="en-GB" dirty="0" err="1" smtClean="0"/>
              <a:t>nondedicated</a:t>
            </a:r>
            <a:r>
              <a:rPr lang="en-GB" dirty="0" smtClean="0"/>
              <a:t>, </a:t>
            </a:r>
            <a:r>
              <a:rPr lang="en-GB" dirty="0" err="1" smtClean="0"/>
              <a:t>nondisposable</a:t>
            </a:r>
            <a:r>
              <a:rPr lang="en-GB" dirty="0" smtClean="0"/>
              <a:t> medical equipment according to the manufacturer’s instructions and facility policies. Detailed information can be found in CDC’s </a:t>
            </a:r>
            <a:r>
              <a:rPr lang="en-GB" dirty="0" smtClean="0">
                <a:hlinkClick r:id="rId3"/>
              </a:rPr>
              <a:t>guidelines for environmental infection control</a:t>
            </a:r>
            <a:r>
              <a:rPr lang="en-GB" dirty="0" smtClean="0"/>
              <a:t>.</a:t>
            </a:r>
          </a:p>
          <a:p>
            <a:r>
              <a:rPr lang="en-GB" b="1" dirty="0" smtClean="0"/>
              <a:t>Establish reporting to public health authorities</a:t>
            </a:r>
          </a:p>
          <a:p>
            <a:r>
              <a:rPr lang="en-GB" dirty="0" smtClean="0"/>
              <a:t>Implement mechanisms and policies that will help to promptly alert all appropriate members of the team, such as infection control or facility leadership, about a known or suspected COVID-19 patient.</a:t>
            </a:r>
          </a:p>
          <a:p>
            <a:r>
              <a:rPr lang="en-GB" dirty="0" smtClean="0"/>
              <a:t>You should also continue to communicate and collaborate with public health authorities. Specific persons within the health care organization should be designated for communication with public health officials and dissemination of information to health professionals.</a:t>
            </a:r>
          </a:p>
          <a:p>
            <a:r>
              <a:rPr lang="en-GB" dirty="0" smtClean="0"/>
              <a:t>The CDC’s guidance will be updated as more information becomes available and as the response to needs changes in the U.S.</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55EBDBBA-1C39-477F-82BC-29FB1D37C5C7}" type="slidenum">
              <a:rPr lang="en-US" smtClean="0"/>
              <a:t>11</a:t>
            </a:fld>
            <a:endParaRPr lang="en-US"/>
          </a:p>
        </p:txBody>
      </p:sp>
    </p:spTree>
    <p:extLst>
      <p:ext uri="{BB962C8B-B14F-4D97-AF65-F5344CB8AC3E}">
        <p14:creationId xmlns:p14="http://schemas.microsoft.com/office/powerpoint/2010/main" val="2608795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C484FFC-ACB6-42CA-8D61-EA64192B29BF}"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36E467A0-F80E-4014-8A93-6B5C72C5EBAE}" type="slidenum">
              <a:rPr lang="en-GB" smtClean="0"/>
              <a:t>‹#›</a:t>
            </a:fld>
            <a:endParaRPr lang="en-GB"/>
          </a:p>
        </p:txBody>
      </p:sp>
    </p:spTree>
    <p:extLst>
      <p:ext uri="{BB962C8B-B14F-4D97-AF65-F5344CB8AC3E}">
        <p14:creationId xmlns:p14="http://schemas.microsoft.com/office/powerpoint/2010/main" val="11858338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484FFC-ACB6-42CA-8D61-EA64192B29BF}"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6E467A0-F80E-4014-8A93-6B5C72C5EBAE}" type="slidenum">
              <a:rPr lang="en-GB" smtClean="0"/>
              <a:t>‹#›</a:t>
            </a:fld>
            <a:endParaRPr lang="en-GB"/>
          </a:p>
        </p:txBody>
      </p:sp>
    </p:spTree>
    <p:extLst>
      <p:ext uri="{BB962C8B-B14F-4D97-AF65-F5344CB8AC3E}">
        <p14:creationId xmlns:p14="http://schemas.microsoft.com/office/powerpoint/2010/main" val="82041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484FFC-ACB6-42CA-8D61-EA64192B29BF}"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6E467A0-F80E-4014-8A93-6B5C72C5EBAE}" type="slidenum">
              <a:rPr lang="en-GB" smtClean="0"/>
              <a:t>‹#›</a:t>
            </a:fld>
            <a:endParaRPr lang="en-GB"/>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4334113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n-US" smtClean="0"/>
              <a:t>Click to edit Master title style</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C484FFC-ACB6-42CA-8D61-EA64192B29BF}"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6E467A0-F80E-4014-8A93-6B5C72C5EBAE}" type="slidenum">
              <a:rPr lang="en-GB" smtClean="0"/>
              <a:t>‹#›</a:t>
            </a:fld>
            <a:endParaRPr lang="en-GB"/>
          </a:p>
        </p:txBody>
      </p:sp>
    </p:spTree>
    <p:extLst>
      <p:ext uri="{BB962C8B-B14F-4D97-AF65-F5344CB8AC3E}">
        <p14:creationId xmlns:p14="http://schemas.microsoft.com/office/powerpoint/2010/main" val="31121861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C484FFC-ACB6-42CA-8D61-EA64192B29BF}"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6E467A0-F80E-4014-8A93-6B5C72C5EBAE}" type="slidenum">
              <a:rPr lang="en-GB" smtClean="0"/>
              <a:t>‹#›</a:t>
            </a:fld>
            <a:endParaRPr lang="en-GB"/>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0551222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n-US" smtClean="0"/>
              <a:t>Click to edit Master title style</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smtClean="0"/>
              <a:t>Edit Master text styles</a:t>
            </a:r>
          </a:p>
        </p:txBody>
      </p:sp>
      <p:sp>
        <p:nvSpPr>
          <p:cNvPr id="5" name="Date Placeholder 4"/>
          <p:cNvSpPr>
            <a:spLocks noGrp="1"/>
          </p:cNvSpPr>
          <p:nvPr>
            <p:ph type="dt" sz="half" idx="10"/>
          </p:nvPr>
        </p:nvSpPr>
        <p:spPr/>
        <p:txBody>
          <a:bodyPr/>
          <a:lstStyle/>
          <a:p>
            <a:fld id="{7C484FFC-ACB6-42CA-8D61-EA64192B29BF}"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6E467A0-F80E-4014-8A93-6B5C72C5EBAE}" type="slidenum">
              <a:rPr lang="en-GB" smtClean="0"/>
              <a:t>‹#›</a:t>
            </a:fld>
            <a:endParaRPr lang="en-GB"/>
          </a:p>
        </p:txBody>
      </p:sp>
    </p:spTree>
    <p:extLst>
      <p:ext uri="{BB962C8B-B14F-4D97-AF65-F5344CB8AC3E}">
        <p14:creationId xmlns:p14="http://schemas.microsoft.com/office/powerpoint/2010/main" val="255802153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484FFC-ACB6-42CA-8D61-EA64192B29BF}"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E467A0-F80E-4014-8A93-6B5C72C5EBAE}" type="slidenum">
              <a:rPr lang="en-GB" smtClean="0"/>
              <a:t>‹#›</a:t>
            </a:fld>
            <a:endParaRPr lang="en-GB"/>
          </a:p>
        </p:txBody>
      </p:sp>
    </p:spTree>
    <p:extLst>
      <p:ext uri="{BB962C8B-B14F-4D97-AF65-F5344CB8AC3E}">
        <p14:creationId xmlns:p14="http://schemas.microsoft.com/office/powerpoint/2010/main" val="6546545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484FFC-ACB6-42CA-8D61-EA64192B29BF}"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E467A0-F80E-4014-8A93-6B5C72C5EBAE}" type="slidenum">
              <a:rPr lang="en-GB" smtClean="0"/>
              <a:t>‹#›</a:t>
            </a:fld>
            <a:endParaRPr lang="en-GB"/>
          </a:p>
        </p:txBody>
      </p:sp>
    </p:spTree>
    <p:extLst>
      <p:ext uri="{BB962C8B-B14F-4D97-AF65-F5344CB8AC3E}">
        <p14:creationId xmlns:p14="http://schemas.microsoft.com/office/powerpoint/2010/main" val="35652493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7C484FFC-ACB6-42CA-8D61-EA64192B29BF}"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36E467A0-F80E-4014-8A93-6B5C72C5EBAE}" type="slidenum">
              <a:rPr lang="en-GB" smtClean="0"/>
              <a:t>‹#›</a:t>
            </a:fld>
            <a:endParaRPr lang="en-GB"/>
          </a:p>
        </p:txBody>
      </p:sp>
    </p:spTree>
    <p:extLst>
      <p:ext uri="{BB962C8B-B14F-4D97-AF65-F5344CB8AC3E}">
        <p14:creationId xmlns:p14="http://schemas.microsoft.com/office/powerpoint/2010/main" val="2256997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7C484FFC-ACB6-42CA-8D61-EA64192B29BF}" type="datetimeFigureOut">
              <a:rPr lang="en-GB" smtClean="0"/>
              <a:t>03/07/2020</a:t>
            </a:fld>
            <a:endParaRPr lang="en-GB"/>
          </a:p>
        </p:txBody>
      </p:sp>
      <p:sp>
        <p:nvSpPr>
          <p:cNvPr id="5" name="Footer Placeholder 4"/>
          <p:cNvSpPr>
            <a:spLocks noGrp="1"/>
          </p:cNvSpPr>
          <p:nvPr>
            <p:ph type="ftr" sz="quarter" idx="11"/>
          </p:nvPr>
        </p:nvSpPr>
        <p:spPr/>
        <p:txBody>
          <a:bodyPr/>
          <a:lstStyle/>
          <a:p>
            <a:endParaRPr lang="en-GB"/>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36E467A0-F80E-4014-8A93-6B5C72C5EBAE}" type="slidenum">
              <a:rPr lang="en-GB" smtClean="0"/>
              <a:t>‹#›</a:t>
            </a:fld>
            <a:endParaRPr lang="en-GB"/>
          </a:p>
        </p:txBody>
      </p:sp>
    </p:spTree>
    <p:extLst>
      <p:ext uri="{BB962C8B-B14F-4D97-AF65-F5344CB8AC3E}">
        <p14:creationId xmlns:p14="http://schemas.microsoft.com/office/powerpoint/2010/main" val="28134795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C484FFC-ACB6-42CA-8D61-EA64192B29BF}"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36E467A0-F80E-4014-8A93-6B5C72C5EBAE}" type="slidenum">
              <a:rPr lang="en-GB" smtClean="0"/>
              <a:t>‹#›</a:t>
            </a:fld>
            <a:endParaRPr lang="en-GB"/>
          </a:p>
        </p:txBody>
      </p:sp>
    </p:spTree>
    <p:extLst>
      <p:ext uri="{BB962C8B-B14F-4D97-AF65-F5344CB8AC3E}">
        <p14:creationId xmlns:p14="http://schemas.microsoft.com/office/powerpoint/2010/main" val="131914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484FFC-ACB6-42CA-8D61-EA64192B29BF}" type="datetimeFigureOut">
              <a:rPr lang="en-GB" smtClean="0"/>
              <a:t>03/07/2020</a:t>
            </a:fld>
            <a:endParaRPr lang="en-GB"/>
          </a:p>
        </p:txBody>
      </p:sp>
      <p:sp>
        <p:nvSpPr>
          <p:cNvPr id="8" name="Footer Placeholder 7"/>
          <p:cNvSpPr>
            <a:spLocks noGrp="1"/>
          </p:cNvSpPr>
          <p:nvPr>
            <p:ph type="ftr" sz="quarter" idx="11"/>
          </p:nvPr>
        </p:nvSpPr>
        <p:spPr/>
        <p:txBody>
          <a:bodyPr/>
          <a:lstStyle/>
          <a:p>
            <a:endParaRPr lang="en-GB"/>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36E467A0-F80E-4014-8A93-6B5C72C5EBAE}" type="slidenum">
              <a:rPr lang="en-GB" smtClean="0"/>
              <a:t>‹#›</a:t>
            </a:fld>
            <a:endParaRPr lang="en-GB"/>
          </a:p>
        </p:txBody>
      </p:sp>
    </p:spTree>
    <p:extLst>
      <p:ext uri="{BB962C8B-B14F-4D97-AF65-F5344CB8AC3E}">
        <p14:creationId xmlns:p14="http://schemas.microsoft.com/office/powerpoint/2010/main" val="1332343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7C484FFC-ACB6-42CA-8D61-EA64192B29BF}" type="datetimeFigureOut">
              <a:rPr lang="en-GB" smtClean="0"/>
              <a:t>03/07/2020</a:t>
            </a:fld>
            <a:endParaRPr lang="en-GB"/>
          </a:p>
        </p:txBody>
      </p:sp>
      <p:sp>
        <p:nvSpPr>
          <p:cNvPr id="4" name="Footer Placeholder 3"/>
          <p:cNvSpPr>
            <a:spLocks noGrp="1"/>
          </p:cNvSpPr>
          <p:nvPr>
            <p:ph type="ftr" sz="quarter" idx="11"/>
          </p:nvPr>
        </p:nvSpPr>
        <p:spPr/>
        <p:txBody>
          <a:bodyPr/>
          <a:lstStyle/>
          <a:p>
            <a:endParaRPr lang="en-GB"/>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36E467A0-F80E-4014-8A93-6B5C72C5EBAE}" type="slidenum">
              <a:rPr lang="en-GB" smtClean="0"/>
              <a:t>‹#›</a:t>
            </a:fld>
            <a:endParaRPr lang="en-GB"/>
          </a:p>
        </p:txBody>
      </p:sp>
    </p:spTree>
    <p:extLst>
      <p:ext uri="{BB962C8B-B14F-4D97-AF65-F5344CB8AC3E}">
        <p14:creationId xmlns:p14="http://schemas.microsoft.com/office/powerpoint/2010/main" val="34476014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C484FFC-ACB6-42CA-8D61-EA64192B29BF}" type="datetimeFigureOut">
              <a:rPr lang="en-GB" smtClean="0"/>
              <a:t>03/07/2020</a:t>
            </a:fld>
            <a:endParaRPr lang="en-GB"/>
          </a:p>
        </p:txBody>
      </p:sp>
      <p:sp>
        <p:nvSpPr>
          <p:cNvPr id="3" name="Footer Placeholder 2"/>
          <p:cNvSpPr>
            <a:spLocks noGrp="1"/>
          </p:cNvSpPr>
          <p:nvPr>
            <p:ph type="ftr" sz="quarter" idx="11"/>
          </p:nvPr>
        </p:nvSpPr>
        <p:spPr/>
        <p:txBody>
          <a:bodyPr/>
          <a:lstStyle/>
          <a:p>
            <a:endParaRPr lang="en-GB"/>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36E467A0-F80E-4014-8A93-6B5C72C5EBAE}" type="slidenum">
              <a:rPr lang="en-GB" smtClean="0"/>
              <a:t>‹#›</a:t>
            </a:fld>
            <a:endParaRPr lang="en-GB"/>
          </a:p>
        </p:txBody>
      </p:sp>
    </p:spTree>
    <p:extLst>
      <p:ext uri="{BB962C8B-B14F-4D97-AF65-F5344CB8AC3E}">
        <p14:creationId xmlns:p14="http://schemas.microsoft.com/office/powerpoint/2010/main" val="33624816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n-US" smtClean="0"/>
              <a:t>Click to edit Master title style</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C484FFC-ACB6-42CA-8D61-EA64192B29BF}"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36E467A0-F80E-4014-8A93-6B5C72C5EBAE}" type="slidenum">
              <a:rPr lang="en-GB" smtClean="0"/>
              <a:t>‹#›</a:t>
            </a:fld>
            <a:endParaRPr lang="en-GB"/>
          </a:p>
        </p:txBody>
      </p:sp>
    </p:spTree>
    <p:extLst>
      <p:ext uri="{BB962C8B-B14F-4D97-AF65-F5344CB8AC3E}">
        <p14:creationId xmlns:p14="http://schemas.microsoft.com/office/powerpoint/2010/main" val="409471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7C484FFC-ACB6-42CA-8D61-EA64192B29BF}" type="datetimeFigureOut">
              <a:rPr lang="en-GB" smtClean="0"/>
              <a:t>03/07/2020</a:t>
            </a:fld>
            <a:endParaRPr lang="en-GB"/>
          </a:p>
        </p:txBody>
      </p:sp>
      <p:sp>
        <p:nvSpPr>
          <p:cNvPr id="6" name="Footer Placeholder 5"/>
          <p:cNvSpPr>
            <a:spLocks noGrp="1"/>
          </p:cNvSpPr>
          <p:nvPr>
            <p:ph type="ftr" sz="quarter" idx="11"/>
          </p:nvPr>
        </p:nvSpPr>
        <p:spPr/>
        <p:txBody>
          <a:bodyPr/>
          <a:lstStyle/>
          <a:p>
            <a:endParaRPr lang="en-GB"/>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36E467A0-F80E-4014-8A93-6B5C72C5EBAE}" type="slidenum">
              <a:rPr lang="en-GB" smtClean="0"/>
              <a:t>‹#›</a:t>
            </a:fld>
            <a:endParaRPr lang="en-GB"/>
          </a:p>
        </p:txBody>
      </p:sp>
    </p:spTree>
    <p:extLst>
      <p:ext uri="{BB962C8B-B14F-4D97-AF65-F5344CB8AC3E}">
        <p14:creationId xmlns:p14="http://schemas.microsoft.com/office/powerpoint/2010/main" val="39244819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7C484FFC-ACB6-42CA-8D61-EA64192B29BF}" type="datetimeFigureOut">
              <a:rPr lang="en-GB" smtClean="0"/>
              <a:t>03/07/2020</a:t>
            </a:fld>
            <a:endParaRPr lang="en-GB"/>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36E467A0-F80E-4014-8A93-6B5C72C5EBAE}" type="slidenum">
              <a:rPr lang="en-GB" smtClean="0"/>
              <a:t>‹#›</a:t>
            </a:fld>
            <a:endParaRPr lang="en-GB"/>
          </a:p>
        </p:txBody>
      </p:sp>
    </p:spTree>
    <p:extLst>
      <p:ext uri="{BB962C8B-B14F-4D97-AF65-F5344CB8AC3E}">
        <p14:creationId xmlns:p14="http://schemas.microsoft.com/office/powerpoint/2010/main" val="3934726561"/>
      </p:ext>
    </p:extLst>
  </p:cSld>
  <p:clrMap bg1="lt1" tx1="dk1" bg2="lt2" tx2="dk2" accent1="accent1" accent2="accent2" accent3="accent3" accent4="accent4" accent5="accent5" accent6="accent6" hlink="hlink" folHlink="folHlink"/>
  <p:sldLayoutIdLst>
    <p:sldLayoutId id="2147483726" r:id="rId1"/>
    <p:sldLayoutId id="2147483727" r:id="rId2"/>
    <p:sldLayoutId id="2147483728" r:id="rId3"/>
    <p:sldLayoutId id="2147483729" r:id="rId4"/>
    <p:sldLayoutId id="2147483730" r:id="rId5"/>
    <p:sldLayoutId id="2147483731" r:id="rId6"/>
    <p:sldLayoutId id="2147483732" r:id="rId7"/>
    <p:sldLayoutId id="2147483733" r:id="rId8"/>
    <p:sldLayoutId id="2147483734" r:id="rId9"/>
    <p:sldLayoutId id="2147483735" r:id="rId10"/>
    <p:sldLayoutId id="2147483736" r:id="rId11"/>
    <p:sldLayoutId id="2147483737" r:id="rId12"/>
    <p:sldLayoutId id="2147483738" r:id="rId13"/>
    <p:sldLayoutId id="2147483739" r:id="rId14"/>
    <p:sldLayoutId id="2147483740" r:id="rId15"/>
    <p:sldLayoutId id="2147483741"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4.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9853" y="2463367"/>
            <a:ext cx="7740352" cy="1944216"/>
          </a:xfrm>
        </p:spPr>
        <p:txBody>
          <a:bodyPr>
            <a:normAutofit/>
          </a:bodyPr>
          <a:lstStyle/>
          <a:p>
            <a:r>
              <a:rPr lang="en-GB" sz="2800" b="1" dirty="0"/>
              <a:t>Medical Management of COVID-19 </a:t>
            </a:r>
          </a:p>
        </p:txBody>
      </p:sp>
      <p:sp>
        <p:nvSpPr>
          <p:cNvPr id="3" name="Subtitle 2"/>
          <p:cNvSpPr>
            <a:spLocks noGrp="1"/>
          </p:cNvSpPr>
          <p:nvPr>
            <p:ph type="subTitle" idx="1"/>
          </p:nvPr>
        </p:nvSpPr>
        <p:spPr>
          <a:xfrm>
            <a:off x="1499941" y="4777380"/>
            <a:ext cx="6600451" cy="1126283"/>
          </a:xfrm>
        </p:spPr>
        <p:txBody>
          <a:bodyPr>
            <a:normAutofit fontScale="85000" lnSpcReduction="20000"/>
          </a:bodyPr>
          <a:lstStyle/>
          <a:p>
            <a:pPr algn="ctr"/>
            <a:r>
              <a:rPr lang="en-GB" sz="2400" b="1" dirty="0" smtClean="0"/>
              <a:t>Akan </a:t>
            </a:r>
            <a:r>
              <a:rPr lang="en-GB" sz="2400" b="1" dirty="0" err="1" smtClean="0"/>
              <a:t>Otu</a:t>
            </a:r>
            <a:r>
              <a:rPr lang="en-GB" sz="2400" b="1" dirty="0"/>
              <a:t> </a:t>
            </a:r>
            <a:r>
              <a:rPr lang="en-GB" sz="2400" b="1" dirty="0" smtClean="0"/>
              <a:t>	</a:t>
            </a:r>
            <a:r>
              <a:rPr lang="en-GB" sz="2400" i="1" dirty="0" err="1" smtClean="0"/>
              <a:t>MB.BCh</a:t>
            </a:r>
            <a:r>
              <a:rPr lang="en-GB" sz="2400" i="1" dirty="0" smtClean="0"/>
              <a:t>, DTM&amp;H, MPH, MRCP, FWACP</a:t>
            </a:r>
          </a:p>
          <a:p>
            <a:pPr algn="ctr"/>
            <a:r>
              <a:rPr lang="en-GB" sz="2400" b="1" dirty="0" smtClean="0"/>
              <a:t>Department of Infection and Travel Medicine</a:t>
            </a:r>
          </a:p>
          <a:p>
            <a:pPr algn="ctr"/>
            <a:r>
              <a:rPr lang="en-GB" sz="2400" b="1" dirty="0" smtClean="0"/>
              <a:t>Leeds Teaching Hospital NHS Trust, Leeds UK</a:t>
            </a:r>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313846"/>
            <a:ext cx="5544616" cy="31216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03771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3688" y="404664"/>
            <a:ext cx="6589199" cy="1280890"/>
          </a:xfrm>
        </p:spPr>
        <p:txBody>
          <a:bodyPr/>
          <a:lstStyle/>
          <a:p>
            <a:r>
              <a:rPr lang="en-US" dirty="0" smtClean="0"/>
              <a:t>Other issues</a:t>
            </a:r>
            <a:endParaRPr lang="en-US" dirty="0"/>
          </a:p>
        </p:txBody>
      </p:sp>
      <p:sp>
        <p:nvSpPr>
          <p:cNvPr id="3" name="Content Placeholder 2"/>
          <p:cNvSpPr>
            <a:spLocks noGrp="1"/>
          </p:cNvSpPr>
          <p:nvPr>
            <p:ph idx="1"/>
          </p:nvPr>
        </p:nvSpPr>
        <p:spPr>
          <a:xfrm>
            <a:off x="3505044" y="1133076"/>
            <a:ext cx="5638956" cy="5176243"/>
          </a:xfrm>
        </p:spPr>
        <p:txBody>
          <a:bodyPr>
            <a:normAutofit lnSpcReduction="10000"/>
          </a:bodyPr>
          <a:lstStyle/>
          <a:p>
            <a:endParaRPr lang="en-US" dirty="0"/>
          </a:p>
          <a:p>
            <a:r>
              <a:rPr lang="en-GB" sz="1900" dirty="0"/>
              <a:t>Prevention of complications in hospitalized and critically ill patients with COVID-19 </a:t>
            </a:r>
            <a:endParaRPr lang="en-GB" sz="1900" dirty="0" smtClean="0"/>
          </a:p>
          <a:p>
            <a:pPr lvl="1"/>
            <a:r>
              <a:rPr lang="en-GB" sz="1700" dirty="0" smtClean="0"/>
              <a:t>Thromboembolism</a:t>
            </a:r>
          </a:p>
          <a:p>
            <a:pPr lvl="1"/>
            <a:r>
              <a:rPr lang="en-GB" sz="1700" dirty="0" smtClean="0"/>
              <a:t>Adverse effects of other medications</a:t>
            </a:r>
          </a:p>
          <a:p>
            <a:r>
              <a:rPr lang="en-GB" sz="1900" dirty="0" err="1"/>
              <a:t>Noncommunicable</a:t>
            </a:r>
            <a:r>
              <a:rPr lang="en-GB" sz="1900" dirty="0"/>
              <a:t> diseases and COVID-19</a:t>
            </a:r>
          </a:p>
          <a:p>
            <a:endParaRPr lang="en-GB" sz="1900" dirty="0"/>
          </a:p>
          <a:p>
            <a:r>
              <a:rPr lang="en-GB" sz="1900" dirty="0" smtClean="0"/>
              <a:t>Treatment </a:t>
            </a:r>
            <a:r>
              <a:rPr lang="en-GB" sz="1900" dirty="0"/>
              <a:t>of other acute and chronic </a:t>
            </a:r>
            <a:r>
              <a:rPr lang="en-GB" sz="1900" dirty="0" smtClean="0"/>
              <a:t>infections</a:t>
            </a:r>
          </a:p>
          <a:p>
            <a:r>
              <a:rPr lang="en-GB" sz="1900" dirty="0"/>
              <a:t>Management of neurological and mental manifestations associated with </a:t>
            </a:r>
            <a:r>
              <a:rPr lang="en-GB" sz="1900" dirty="0" smtClean="0"/>
              <a:t>COVID-19</a:t>
            </a:r>
            <a:endParaRPr lang="en-GB" sz="1900" dirty="0"/>
          </a:p>
          <a:p>
            <a:pPr marL="0" indent="0">
              <a:buNone/>
            </a:pPr>
            <a:endParaRPr lang="en-GB" sz="1900" dirty="0"/>
          </a:p>
          <a:p>
            <a:r>
              <a:rPr lang="en-GB" sz="1900" dirty="0" smtClean="0"/>
              <a:t>Rehabilitation </a:t>
            </a:r>
            <a:r>
              <a:rPr lang="en-GB" sz="1900" dirty="0"/>
              <a:t>for patients with COVID-19 </a:t>
            </a:r>
            <a:endParaRPr lang="en-GB" sz="1900" dirty="0" smtClean="0"/>
          </a:p>
          <a:p>
            <a:r>
              <a:rPr lang="en-GB" sz="1900" dirty="0" smtClean="0"/>
              <a:t>Palliative care </a:t>
            </a:r>
          </a:p>
          <a:p>
            <a:endParaRPr lang="en-GB" dirty="0"/>
          </a:p>
        </p:txBody>
      </p:sp>
      <p:pic>
        <p:nvPicPr>
          <p:cNvPr id="7" name="Picture 6"/>
          <p:cNvPicPr>
            <a:picLocks noChangeAspect="1"/>
          </p:cNvPicPr>
          <p:nvPr/>
        </p:nvPicPr>
        <p:blipFill>
          <a:blip r:embed="rId3"/>
          <a:stretch>
            <a:fillRect/>
          </a:stretch>
        </p:blipFill>
        <p:spPr>
          <a:xfrm>
            <a:off x="35497" y="2413966"/>
            <a:ext cx="3543923" cy="2671218"/>
          </a:xfrm>
          <a:prstGeom prst="rect">
            <a:avLst/>
          </a:prstGeom>
        </p:spPr>
      </p:pic>
    </p:spTree>
    <p:extLst>
      <p:ext uri="{BB962C8B-B14F-4D97-AF65-F5344CB8AC3E}">
        <p14:creationId xmlns:p14="http://schemas.microsoft.com/office/powerpoint/2010/main" val="41430004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72940" y="188640"/>
            <a:ext cx="7524328" cy="1280890"/>
          </a:xfrm>
        </p:spPr>
        <p:txBody>
          <a:bodyPr>
            <a:normAutofit/>
          </a:bodyPr>
          <a:lstStyle/>
          <a:p>
            <a:r>
              <a:rPr lang="en-GB" sz="3200" dirty="0" smtClean="0"/>
              <a:t>How to practice safely in </a:t>
            </a:r>
            <a:r>
              <a:rPr lang="en-GB" sz="3200" dirty="0" err="1" smtClean="0"/>
              <a:t>Covid</a:t>
            </a:r>
            <a:r>
              <a:rPr lang="en-GB" sz="3200" dirty="0" smtClean="0"/>
              <a:t> times </a:t>
            </a:r>
            <a:endParaRPr lang="en-US" sz="3200" dirty="0"/>
          </a:p>
        </p:txBody>
      </p:sp>
      <p:sp>
        <p:nvSpPr>
          <p:cNvPr id="3" name="Content Placeholder 2"/>
          <p:cNvSpPr>
            <a:spLocks noGrp="1"/>
          </p:cNvSpPr>
          <p:nvPr>
            <p:ph sz="half" idx="1"/>
          </p:nvPr>
        </p:nvSpPr>
        <p:spPr>
          <a:xfrm>
            <a:off x="1172940" y="984578"/>
            <a:ext cx="4623196" cy="3956590"/>
          </a:xfrm>
        </p:spPr>
        <p:txBody>
          <a:bodyPr>
            <a:noAutofit/>
          </a:bodyPr>
          <a:lstStyle/>
          <a:p>
            <a:r>
              <a:rPr lang="en-GB" sz="2000" dirty="0"/>
              <a:t>Minimize chance for exposure</a:t>
            </a:r>
          </a:p>
          <a:p>
            <a:pPr marL="0" indent="0">
              <a:buNone/>
            </a:pPr>
            <a:endParaRPr lang="en-GB" sz="2000" dirty="0"/>
          </a:p>
          <a:p>
            <a:r>
              <a:rPr lang="en-GB" sz="2000" dirty="0"/>
              <a:t>Adhere to precautions</a:t>
            </a:r>
          </a:p>
          <a:p>
            <a:endParaRPr lang="en-GB" sz="2000" dirty="0"/>
          </a:p>
          <a:p>
            <a:r>
              <a:rPr lang="en-GB" sz="2000" dirty="0" smtClean="0"/>
              <a:t>Manage </a:t>
            </a:r>
            <a:r>
              <a:rPr lang="en-GB" sz="2000" dirty="0"/>
              <a:t>visitor access and </a:t>
            </a:r>
            <a:r>
              <a:rPr lang="en-GB" sz="2000" dirty="0" smtClean="0"/>
              <a:t>movement</a:t>
            </a:r>
          </a:p>
          <a:p>
            <a:endParaRPr lang="en-US" sz="2000" dirty="0" smtClean="0"/>
          </a:p>
          <a:p>
            <a:r>
              <a:rPr lang="en-US" sz="2000" dirty="0"/>
              <a:t>Implement engineering </a:t>
            </a:r>
            <a:r>
              <a:rPr lang="en-US" sz="2000" dirty="0" smtClean="0"/>
              <a:t>controls</a:t>
            </a:r>
          </a:p>
          <a:p>
            <a:endParaRPr lang="en-US" sz="2000" dirty="0" smtClean="0"/>
          </a:p>
          <a:p>
            <a:r>
              <a:rPr lang="en-GB" sz="2000" dirty="0"/>
              <a:t>Implement environmental infection control</a:t>
            </a:r>
          </a:p>
          <a:p>
            <a:endParaRPr lang="en-GB" sz="2000" dirty="0"/>
          </a:p>
          <a:p>
            <a:r>
              <a:rPr lang="en-GB" sz="2000" dirty="0"/>
              <a:t>Establish reporting to public health authorities</a:t>
            </a:r>
          </a:p>
          <a:p>
            <a:endParaRPr lang="en-GB" sz="2000" dirty="0"/>
          </a:p>
          <a:p>
            <a:endParaRPr lang="en-US" sz="2000" dirty="0"/>
          </a:p>
        </p:txBody>
      </p:sp>
      <p:sp>
        <p:nvSpPr>
          <p:cNvPr id="4" name="Content Placeholder 3"/>
          <p:cNvSpPr>
            <a:spLocks noGrp="1"/>
          </p:cNvSpPr>
          <p:nvPr>
            <p:ph sz="half" idx="2"/>
          </p:nvPr>
        </p:nvSpPr>
        <p:spPr>
          <a:xfrm>
            <a:off x="5292080" y="1025905"/>
            <a:ext cx="3960440" cy="4491327"/>
          </a:xfrm>
        </p:spPr>
        <p:txBody>
          <a:bodyPr>
            <a:normAutofit/>
          </a:bodyPr>
          <a:lstStyle/>
          <a:p>
            <a:r>
              <a:rPr lang="en-GB" sz="1900" dirty="0"/>
              <a:t>Monitor and manage health </a:t>
            </a:r>
            <a:r>
              <a:rPr lang="en-GB" sz="1900" dirty="0" smtClean="0"/>
              <a:t>personnel</a:t>
            </a:r>
          </a:p>
          <a:p>
            <a:endParaRPr lang="en-GB" sz="1900" dirty="0"/>
          </a:p>
          <a:p>
            <a:r>
              <a:rPr lang="en-GB" sz="1900" dirty="0" smtClean="0"/>
              <a:t>Train </a:t>
            </a:r>
            <a:r>
              <a:rPr lang="en-GB" sz="1900" dirty="0"/>
              <a:t>and educate health </a:t>
            </a:r>
            <a:r>
              <a:rPr lang="en-GB" sz="1900" dirty="0" smtClean="0"/>
              <a:t>professionals</a:t>
            </a:r>
          </a:p>
          <a:p>
            <a:endParaRPr lang="en-GB" sz="1900" dirty="0" smtClean="0"/>
          </a:p>
          <a:p>
            <a:endParaRPr lang="en-US" dirty="0"/>
          </a:p>
        </p:txBody>
      </p:sp>
      <p:pic>
        <p:nvPicPr>
          <p:cNvPr id="5" name="Picture 4"/>
          <p:cNvPicPr>
            <a:picLocks noChangeAspect="1"/>
          </p:cNvPicPr>
          <p:nvPr/>
        </p:nvPicPr>
        <p:blipFill>
          <a:blip r:embed="rId3"/>
          <a:stretch>
            <a:fillRect/>
          </a:stretch>
        </p:blipFill>
        <p:spPr>
          <a:xfrm>
            <a:off x="5580464" y="2959023"/>
            <a:ext cx="3421340" cy="3854353"/>
          </a:xfrm>
          <a:prstGeom prst="rect">
            <a:avLst/>
          </a:prstGeom>
        </p:spPr>
      </p:pic>
    </p:spTree>
    <p:extLst>
      <p:ext uri="{BB962C8B-B14F-4D97-AF65-F5344CB8AC3E}">
        <p14:creationId xmlns:p14="http://schemas.microsoft.com/office/powerpoint/2010/main" val="29704848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pic>
        <p:nvPicPr>
          <p:cNvPr id="4" name="Content Placeholder 3"/>
          <p:cNvPicPr>
            <a:picLocks noGrp="1" noChangeAspect="1"/>
          </p:cNvPicPr>
          <p:nvPr>
            <p:ph idx="1"/>
          </p:nvPr>
        </p:nvPicPr>
        <p:blipFill>
          <a:blip r:embed="rId2"/>
          <a:stretch>
            <a:fillRect/>
          </a:stretch>
        </p:blipFill>
        <p:spPr>
          <a:xfrm>
            <a:off x="1710602" y="606782"/>
            <a:ext cx="5880206" cy="2606194"/>
          </a:xfrm>
          <a:prstGeom prst="rect">
            <a:avLst/>
          </a:prstGeom>
        </p:spPr>
      </p:pic>
      <p:pic>
        <p:nvPicPr>
          <p:cNvPr id="1536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3688" y="3284984"/>
            <a:ext cx="5755112" cy="3240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096060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4" name="Content Placeholder 3"/>
          <p:cNvSpPr>
            <a:spLocks noGrp="1"/>
          </p:cNvSpPr>
          <p:nvPr>
            <p:ph sz="half" idx="2"/>
          </p:nvPr>
        </p:nvSpPr>
        <p:spPr>
          <a:xfrm>
            <a:off x="1076421" y="4672989"/>
            <a:ext cx="3567587" cy="1708339"/>
          </a:xfrm>
        </p:spPr>
        <p:txBody>
          <a:bodyPr>
            <a:normAutofit/>
          </a:bodyPr>
          <a:lstStyle/>
          <a:p>
            <a:pPr marL="0" indent="0">
              <a:buNone/>
            </a:pPr>
            <a:r>
              <a:rPr lang="en-GB" b="1" dirty="0" smtClean="0"/>
              <a:t>One </a:t>
            </a:r>
            <a:r>
              <a:rPr lang="en-GB" b="1" dirty="0"/>
              <a:t>of the largest and busiest acute hospital trusts in the </a:t>
            </a:r>
            <a:r>
              <a:rPr lang="en-GB" b="1" dirty="0" smtClean="0"/>
              <a:t>UK</a:t>
            </a:r>
            <a:endParaRPr lang="en-US" b="1" dirty="0"/>
          </a:p>
        </p:txBody>
      </p:sp>
      <p:pic>
        <p:nvPicPr>
          <p:cNvPr id="1028" name="Picture 4" descr="Connecting Placement at Leeds Teaching Hospital NHS Trust ..."/>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5373216"/>
            <a:ext cx="2160240" cy="87644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THT in numb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364992"/>
            <a:ext cx="4522103" cy="2512280"/>
          </a:xfrm>
          <a:prstGeom prst="rect">
            <a:avLst/>
          </a:prstGeom>
          <a:noFill/>
          <a:extLst>
            <a:ext uri="{909E8E84-426E-40DD-AFC4-6F175D3DCCD1}">
              <a14:hiddenFill xmlns:a14="http://schemas.microsoft.com/office/drawing/2010/main">
                <a:solidFill>
                  <a:srgbClr val="FFFFFF"/>
                </a:solidFill>
              </a14:hiddenFill>
            </a:ext>
          </a:extLst>
        </p:spPr>
      </p:pic>
      <p:pic>
        <p:nvPicPr>
          <p:cNvPr id="11267" name="Picture 3" descr="C:\Users\OtuA\Documents\leeds_th.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79512" y="1340768"/>
            <a:ext cx="4405292" cy="3024336"/>
          </a:xfrm>
          <a:prstGeom prst="rect">
            <a:avLst/>
          </a:prstGeom>
          <a:noFill/>
          <a:extLst>
            <a:ext uri="{909E8E84-426E-40DD-AFC4-6F175D3DCCD1}">
              <a14:hiddenFill xmlns:a14="http://schemas.microsoft.com/office/drawing/2010/main">
                <a:solidFill>
                  <a:srgbClr val="FFFFFF"/>
                </a:solidFill>
              </a14:hiddenFill>
            </a:ext>
          </a:extLst>
        </p:spPr>
      </p:pic>
      <p:pic>
        <p:nvPicPr>
          <p:cNvPr id="11269" name="Picture 5" descr="C:\Users\OtuA\Documents\lgi.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539187" y="344060"/>
            <a:ext cx="4554916" cy="3040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66421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5122" name="Picture 2" descr="C:\Users\OtuA\Documents\Anadach\COVID -19 Management of adult patients with suspected COVID -19 (excluding ICU)_files\6341-1.png"/>
          <p:cNvPicPr>
            <a:picLocks noChangeAspect="1" noChangeArrowheads="1"/>
          </p:cNvPicPr>
          <p:nvPr/>
        </p:nvPicPr>
        <p:blipFill rotWithShape="1">
          <a:blip r:embed="rId2">
            <a:extLst>
              <a:ext uri="{28A0092B-C50C-407E-A947-70E740481C1C}">
                <a14:useLocalDpi xmlns:a14="http://schemas.microsoft.com/office/drawing/2010/main" val="0"/>
              </a:ext>
            </a:extLst>
          </a:blip>
          <a:srcRect b="15972"/>
          <a:stretch/>
        </p:blipFill>
        <p:spPr bwMode="auto">
          <a:xfrm>
            <a:off x="2010201" y="134560"/>
            <a:ext cx="5874167" cy="6606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29765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GB" dirty="0"/>
          </a:p>
        </p:txBody>
      </p:sp>
      <p:pic>
        <p:nvPicPr>
          <p:cNvPr id="17410" name="Picture 2" descr="F:\My Pictures\ClinicalFrailtyScal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7241" y="652809"/>
            <a:ext cx="8095239" cy="55523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78967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1024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548680"/>
            <a:ext cx="8304818" cy="2004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61302"/>
          <a:stretch/>
        </p:blipFill>
        <p:spPr bwMode="auto">
          <a:xfrm>
            <a:off x="894002" y="2780928"/>
            <a:ext cx="7480314" cy="360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2072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pic>
        <p:nvPicPr>
          <p:cNvPr id="9220" name="Picture 4"/>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rcRect t="34322" b="7742"/>
          <a:stretch/>
        </p:blipFill>
        <p:spPr bwMode="auto">
          <a:xfrm>
            <a:off x="735386" y="332656"/>
            <a:ext cx="7961260" cy="6217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1761000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6146" name="Picture 2" descr="C:\Users\OtuA\Documents\Anadach\COVID -19 Management of adult patients with suspected COVID -19 (excluding ICU)_files\6341-2.png"/>
          <p:cNvPicPr>
            <a:picLocks noChangeAspect="1" noChangeArrowheads="1"/>
          </p:cNvPicPr>
          <p:nvPr/>
        </p:nvPicPr>
        <p:blipFill rotWithShape="1">
          <a:blip r:embed="rId2">
            <a:extLst>
              <a:ext uri="{28A0092B-C50C-407E-A947-70E740481C1C}">
                <a14:useLocalDpi xmlns:a14="http://schemas.microsoft.com/office/drawing/2010/main" val="0"/>
              </a:ext>
            </a:extLst>
          </a:blip>
          <a:srcRect b="15865"/>
          <a:stretch/>
        </p:blipFill>
        <p:spPr bwMode="auto">
          <a:xfrm>
            <a:off x="1697578" y="116632"/>
            <a:ext cx="6474821" cy="66535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51544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dirty="0"/>
          </a:p>
        </p:txBody>
      </p:sp>
      <p:pic>
        <p:nvPicPr>
          <p:cNvPr id="8194" name="Picture 2" descr="C:\Users\OtuA\Documents\Anadach\COVID -19 Management of adult patients with suspected COVID -19 (excluding ICU)_files\6341-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6397" y="116633"/>
            <a:ext cx="5694113" cy="66038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0769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16386" name="Picture 2" descr="F:\My Pictures\635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23469"/>
            <a:ext cx="8554645" cy="58110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9625431"/>
      </p:ext>
    </p:extLst>
  </p:cSld>
  <p:clrMapOvr>
    <a:masterClrMapping/>
  </p:clrMapOvr>
  <p:timing>
    <p:tnLst>
      <p:par>
        <p:cTn id="1" dur="indefinite" restart="never" nodeType="tmRoot"/>
      </p:par>
    </p:tnLst>
  </p:timing>
</p:sld>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4574</TotalTime>
  <Words>785</Words>
  <Application>Microsoft Office PowerPoint</Application>
  <PresentationFormat>On-screen Show (4:3)</PresentationFormat>
  <Paragraphs>85</Paragraphs>
  <Slides>12</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Century Gothic</vt:lpstr>
      <vt:lpstr>Wingdings 3</vt:lpstr>
      <vt:lpstr>Wisp</vt:lpstr>
      <vt:lpstr>Medical Management of COVID-19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Other issues</vt:lpstr>
      <vt:lpstr>How to practice safely in Covid times </vt:lpstr>
      <vt:lpstr>PowerPoint Presentation</vt:lpstr>
    </vt:vector>
  </TitlesOfParts>
  <Company>Leeds Teaching Hospitals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Potential therapies for covid-19</dc:title>
  <dc:creator>Akaninyene Otu</dc:creator>
  <cp:lastModifiedBy>DR AKAN OTU</cp:lastModifiedBy>
  <cp:revision>232</cp:revision>
  <dcterms:created xsi:type="dcterms:W3CDTF">2020-04-01T09:46:04Z</dcterms:created>
  <dcterms:modified xsi:type="dcterms:W3CDTF">2020-07-03T21:25:03Z</dcterms:modified>
</cp:coreProperties>
</file>