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1" r:id="rId2"/>
    <p:sldId id="393" r:id="rId3"/>
    <p:sldId id="394" r:id="rId4"/>
    <p:sldId id="361" r:id="rId5"/>
    <p:sldId id="386" r:id="rId6"/>
    <p:sldId id="397" r:id="rId7"/>
    <p:sldId id="337" r:id="rId8"/>
    <p:sldId id="367" r:id="rId9"/>
    <p:sldId id="325" r:id="rId10"/>
    <p:sldId id="382" r:id="rId11"/>
    <p:sldId id="390" r:id="rId12"/>
    <p:sldId id="323" r:id="rId13"/>
    <p:sldId id="396" r:id="rId14"/>
    <p:sldId id="387" r:id="rId15"/>
    <p:sldId id="349" r:id="rId16"/>
    <p:sldId id="354" r:id="rId17"/>
    <p:sldId id="388" r:id="rId18"/>
    <p:sldId id="392" r:id="rId19"/>
    <p:sldId id="328" r:id="rId20"/>
    <p:sldId id="357" r:id="rId21"/>
    <p:sldId id="398" r:id="rId22"/>
    <p:sldId id="335" r:id="rId23"/>
    <p:sldId id="333" r:id="rId24"/>
    <p:sldId id="332" r:id="rId25"/>
    <p:sldId id="334" r:id="rId26"/>
    <p:sldId id="3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A4"/>
    <a:srgbClr val="5E8BD5"/>
    <a:srgbClr val="3958D7"/>
    <a:srgbClr val="0432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5206" autoAdjust="0"/>
  </p:normalViewPr>
  <p:slideViewPr>
    <p:cSldViewPr>
      <p:cViewPr varScale="1">
        <p:scale>
          <a:sx n="125" d="100"/>
          <a:sy n="125" d="100"/>
        </p:scale>
        <p:origin x="244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90CC0-158A-4E88-9915-D7AC6BCF6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B28CAF-AB98-428A-AB35-47C0F2AB43D4}">
      <dgm:prSet custT="1"/>
      <dgm:spPr/>
      <dgm:t>
        <a:bodyPr/>
        <a:lstStyle/>
        <a:p>
          <a:r>
            <a:rPr lang="en-US" sz="6200" b="1">
              <a:solidFill>
                <a:schemeClr val="accent6"/>
              </a:solidFill>
            </a:rPr>
            <a:t>Antigen Test</a:t>
          </a:r>
          <a:endParaRPr lang="en-US" sz="6200">
            <a:solidFill>
              <a:schemeClr val="accent6"/>
            </a:solidFill>
          </a:endParaRPr>
        </a:p>
      </dgm:t>
    </dgm:pt>
    <dgm:pt modelId="{A92679A2-DD4B-4EFC-81AD-D389AD0D10CC}" type="parTrans" cxnId="{BA6F4CE9-3E57-4333-B9C1-822A7AE211B9}">
      <dgm:prSet/>
      <dgm:spPr/>
      <dgm:t>
        <a:bodyPr/>
        <a:lstStyle/>
        <a:p>
          <a:endParaRPr lang="en-US"/>
        </a:p>
      </dgm:t>
    </dgm:pt>
    <dgm:pt modelId="{14DA8E9C-CCA7-4660-A75E-684F6AD7A81A}" type="sibTrans" cxnId="{BA6F4CE9-3E57-4333-B9C1-822A7AE211B9}">
      <dgm:prSet/>
      <dgm:spPr/>
      <dgm:t>
        <a:bodyPr/>
        <a:lstStyle/>
        <a:p>
          <a:endParaRPr lang="en-US"/>
        </a:p>
      </dgm:t>
    </dgm:pt>
    <dgm:pt modelId="{247FD5A1-AD7D-40E3-8005-525707ECF8E8}">
      <dgm:prSet custT="1"/>
      <dgm:spPr/>
      <dgm:t>
        <a:bodyPr/>
        <a:lstStyle/>
        <a:p>
          <a:r>
            <a:rPr lang="en-US" sz="5400" b="1">
              <a:solidFill>
                <a:srgbClr val="92D050"/>
              </a:solidFill>
            </a:rPr>
            <a:t>Antibody Test</a:t>
          </a:r>
          <a:endParaRPr lang="en-US" sz="5400">
            <a:solidFill>
              <a:srgbClr val="92D050"/>
            </a:solidFill>
          </a:endParaRPr>
        </a:p>
      </dgm:t>
    </dgm:pt>
    <dgm:pt modelId="{43C7E550-FA8C-4A61-89C5-531A9FB30E70}" type="parTrans" cxnId="{68E54507-AAE2-431D-B9C9-7EF91397AE46}">
      <dgm:prSet/>
      <dgm:spPr/>
      <dgm:t>
        <a:bodyPr/>
        <a:lstStyle/>
        <a:p>
          <a:endParaRPr lang="en-US"/>
        </a:p>
      </dgm:t>
    </dgm:pt>
    <dgm:pt modelId="{E8AE1E60-CE71-4230-B3CB-D5AFCED912B9}" type="sibTrans" cxnId="{68E54507-AAE2-431D-B9C9-7EF91397AE46}">
      <dgm:prSet/>
      <dgm:spPr/>
      <dgm:t>
        <a:bodyPr/>
        <a:lstStyle/>
        <a:p>
          <a:endParaRPr lang="en-US"/>
        </a:p>
      </dgm:t>
    </dgm:pt>
    <dgm:pt modelId="{A57B84D6-9772-4F12-A21D-8D346227B006}" type="pres">
      <dgm:prSet presAssocID="{94290CC0-158A-4E88-9915-D7AC6BCF6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7C18C2-1569-4C64-AAC4-5070376AE693}" type="pres">
      <dgm:prSet presAssocID="{11B28CAF-AB98-428A-AB35-47C0F2AB43D4}" presName="hierRoot1" presStyleCnt="0"/>
      <dgm:spPr/>
    </dgm:pt>
    <dgm:pt modelId="{F59D450D-8404-44FF-8ABC-6062EFD0157D}" type="pres">
      <dgm:prSet presAssocID="{11B28CAF-AB98-428A-AB35-47C0F2AB43D4}" presName="composite" presStyleCnt="0"/>
      <dgm:spPr/>
    </dgm:pt>
    <dgm:pt modelId="{1E3965C8-EE91-4214-B6C7-C8F83E2A3AC6}" type="pres">
      <dgm:prSet presAssocID="{11B28CAF-AB98-428A-AB35-47C0F2AB43D4}" presName="background" presStyleLbl="node0" presStyleIdx="0" presStyleCnt="2"/>
      <dgm:spPr/>
    </dgm:pt>
    <dgm:pt modelId="{439E9C6B-A795-4364-80CB-290C9B517C6A}" type="pres">
      <dgm:prSet presAssocID="{11B28CAF-AB98-428A-AB35-47C0F2AB43D4}" presName="text" presStyleLbl="fgAcc0" presStyleIdx="0" presStyleCnt="2">
        <dgm:presLayoutVars>
          <dgm:chPref val="3"/>
        </dgm:presLayoutVars>
      </dgm:prSet>
      <dgm:spPr/>
    </dgm:pt>
    <dgm:pt modelId="{A024A8D2-4871-4596-B2B9-B6591CE57DDE}" type="pres">
      <dgm:prSet presAssocID="{11B28CAF-AB98-428A-AB35-47C0F2AB43D4}" presName="hierChild2" presStyleCnt="0"/>
      <dgm:spPr/>
    </dgm:pt>
    <dgm:pt modelId="{7368A576-79D9-4414-B585-004CE2F4F6F5}" type="pres">
      <dgm:prSet presAssocID="{247FD5A1-AD7D-40E3-8005-525707ECF8E8}" presName="hierRoot1" presStyleCnt="0"/>
      <dgm:spPr/>
    </dgm:pt>
    <dgm:pt modelId="{A2E84E87-4471-4D3E-8D0E-5CE8C32F1C32}" type="pres">
      <dgm:prSet presAssocID="{247FD5A1-AD7D-40E3-8005-525707ECF8E8}" presName="composite" presStyleCnt="0"/>
      <dgm:spPr/>
    </dgm:pt>
    <dgm:pt modelId="{7EF0DBD8-0909-4B0C-B15D-64D294237F91}" type="pres">
      <dgm:prSet presAssocID="{247FD5A1-AD7D-40E3-8005-525707ECF8E8}" presName="background" presStyleLbl="node0" presStyleIdx="1" presStyleCnt="2"/>
      <dgm:spPr/>
    </dgm:pt>
    <dgm:pt modelId="{C8273E51-0BA0-43AD-9BE4-B6CD7FD61380}" type="pres">
      <dgm:prSet presAssocID="{247FD5A1-AD7D-40E3-8005-525707ECF8E8}" presName="text" presStyleLbl="fgAcc0" presStyleIdx="1" presStyleCnt="2">
        <dgm:presLayoutVars>
          <dgm:chPref val="3"/>
        </dgm:presLayoutVars>
      </dgm:prSet>
      <dgm:spPr/>
    </dgm:pt>
    <dgm:pt modelId="{016F9665-2F7C-43C9-8DAC-72C7C2DC11AA}" type="pres">
      <dgm:prSet presAssocID="{247FD5A1-AD7D-40E3-8005-525707ECF8E8}" presName="hierChild2" presStyleCnt="0"/>
      <dgm:spPr/>
    </dgm:pt>
  </dgm:ptLst>
  <dgm:cxnLst>
    <dgm:cxn modelId="{68E54507-AAE2-431D-B9C9-7EF91397AE46}" srcId="{94290CC0-158A-4E88-9915-D7AC6BCF6A21}" destId="{247FD5A1-AD7D-40E3-8005-525707ECF8E8}" srcOrd="1" destOrd="0" parTransId="{43C7E550-FA8C-4A61-89C5-531A9FB30E70}" sibTransId="{E8AE1E60-CE71-4230-B3CB-D5AFCED912B9}"/>
    <dgm:cxn modelId="{33B3237B-D149-47DF-A066-49489932489D}" type="presOf" srcId="{94290CC0-158A-4E88-9915-D7AC6BCF6A21}" destId="{A57B84D6-9772-4F12-A21D-8D346227B006}" srcOrd="0" destOrd="0" presId="urn:microsoft.com/office/officeart/2005/8/layout/hierarchy1"/>
    <dgm:cxn modelId="{C227E5E0-FFCD-43B0-838D-5FD6A6A52942}" type="presOf" srcId="{247FD5A1-AD7D-40E3-8005-525707ECF8E8}" destId="{C8273E51-0BA0-43AD-9BE4-B6CD7FD61380}" srcOrd="0" destOrd="0" presId="urn:microsoft.com/office/officeart/2005/8/layout/hierarchy1"/>
    <dgm:cxn modelId="{BA6F4CE9-3E57-4333-B9C1-822A7AE211B9}" srcId="{94290CC0-158A-4E88-9915-D7AC6BCF6A21}" destId="{11B28CAF-AB98-428A-AB35-47C0F2AB43D4}" srcOrd="0" destOrd="0" parTransId="{A92679A2-DD4B-4EFC-81AD-D389AD0D10CC}" sibTransId="{14DA8E9C-CCA7-4660-A75E-684F6AD7A81A}"/>
    <dgm:cxn modelId="{E7B47DFA-B3BD-4117-B98C-0B1E006BAFAE}" type="presOf" srcId="{11B28CAF-AB98-428A-AB35-47C0F2AB43D4}" destId="{439E9C6B-A795-4364-80CB-290C9B517C6A}" srcOrd="0" destOrd="0" presId="urn:microsoft.com/office/officeart/2005/8/layout/hierarchy1"/>
    <dgm:cxn modelId="{53DB630F-BC41-41E5-8FCF-5381B6C24DD1}" type="presParOf" srcId="{A57B84D6-9772-4F12-A21D-8D346227B006}" destId="{C67C18C2-1569-4C64-AAC4-5070376AE693}" srcOrd="0" destOrd="0" presId="urn:microsoft.com/office/officeart/2005/8/layout/hierarchy1"/>
    <dgm:cxn modelId="{ABD051E9-7F09-420D-9FDD-FD979BED59B1}" type="presParOf" srcId="{C67C18C2-1569-4C64-AAC4-5070376AE693}" destId="{F59D450D-8404-44FF-8ABC-6062EFD0157D}" srcOrd="0" destOrd="0" presId="urn:microsoft.com/office/officeart/2005/8/layout/hierarchy1"/>
    <dgm:cxn modelId="{C0138B8B-5A15-4DC2-B647-E117A55D267E}" type="presParOf" srcId="{F59D450D-8404-44FF-8ABC-6062EFD0157D}" destId="{1E3965C8-EE91-4214-B6C7-C8F83E2A3AC6}" srcOrd="0" destOrd="0" presId="urn:microsoft.com/office/officeart/2005/8/layout/hierarchy1"/>
    <dgm:cxn modelId="{B78C6CBF-FD87-40A9-BFB7-765421A85A9A}" type="presParOf" srcId="{F59D450D-8404-44FF-8ABC-6062EFD0157D}" destId="{439E9C6B-A795-4364-80CB-290C9B517C6A}" srcOrd="1" destOrd="0" presId="urn:microsoft.com/office/officeart/2005/8/layout/hierarchy1"/>
    <dgm:cxn modelId="{D34C8473-CC71-4E6F-A09A-4629A3F79941}" type="presParOf" srcId="{C67C18C2-1569-4C64-AAC4-5070376AE693}" destId="{A024A8D2-4871-4596-B2B9-B6591CE57DDE}" srcOrd="1" destOrd="0" presId="urn:microsoft.com/office/officeart/2005/8/layout/hierarchy1"/>
    <dgm:cxn modelId="{605A7A2D-4F6F-48F6-AC4C-3E0DF7C3FE6B}" type="presParOf" srcId="{A57B84D6-9772-4F12-A21D-8D346227B006}" destId="{7368A576-79D9-4414-B585-004CE2F4F6F5}" srcOrd="1" destOrd="0" presId="urn:microsoft.com/office/officeart/2005/8/layout/hierarchy1"/>
    <dgm:cxn modelId="{CED69148-5CD7-4516-880B-C68B328C4525}" type="presParOf" srcId="{7368A576-79D9-4414-B585-004CE2F4F6F5}" destId="{A2E84E87-4471-4D3E-8D0E-5CE8C32F1C32}" srcOrd="0" destOrd="0" presId="urn:microsoft.com/office/officeart/2005/8/layout/hierarchy1"/>
    <dgm:cxn modelId="{4C975ECD-A600-4D8F-A9E5-AB98389FE8C0}" type="presParOf" srcId="{A2E84E87-4471-4D3E-8D0E-5CE8C32F1C32}" destId="{7EF0DBD8-0909-4B0C-B15D-64D294237F91}" srcOrd="0" destOrd="0" presId="urn:microsoft.com/office/officeart/2005/8/layout/hierarchy1"/>
    <dgm:cxn modelId="{E736B9F1-E61A-44D9-A14B-C6A6BE475D8C}" type="presParOf" srcId="{A2E84E87-4471-4D3E-8D0E-5CE8C32F1C32}" destId="{C8273E51-0BA0-43AD-9BE4-B6CD7FD61380}" srcOrd="1" destOrd="0" presId="urn:microsoft.com/office/officeart/2005/8/layout/hierarchy1"/>
    <dgm:cxn modelId="{227F39E9-0C12-4EC2-B45A-90BD10ECF1B4}" type="presParOf" srcId="{7368A576-79D9-4414-B585-004CE2F4F6F5}" destId="{016F9665-2F7C-43C9-8DAC-72C7C2DC11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6697A-6CA2-42F3-A6AA-DF4F96834D8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755B88-F9D9-45F6-91E4-627A81D8FF34}">
      <dgm:prSet custT="1"/>
      <dgm:spPr/>
      <dgm:t>
        <a:bodyPr/>
        <a:lstStyle/>
        <a:p>
          <a:pPr algn="ctr"/>
          <a:r>
            <a:rPr lang="en-US" sz="1800"/>
            <a:t>Host/patient response to infection</a:t>
          </a:r>
        </a:p>
      </dgm:t>
    </dgm:pt>
    <dgm:pt modelId="{23418875-EA5E-46F8-BC6D-B8E2A12A6AD7}" type="parTrans" cxnId="{2FEBDA74-ACC6-4209-B646-AC7034F1B436}">
      <dgm:prSet/>
      <dgm:spPr/>
      <dgm:t>
        <a:bodyPr/>
        <a:lstStyle/>
        <a:p>
          <a:endParaRPr lang="en-US"/>
        </a:p>
      </dgm:t>
    </dgm:pt>
    <dgm:pt modelId="{D9D655AB-F410-4773-AC42-8BAB490AA6E1}" type="sibTrans" cxnId="{2FEBDA74-ACC6-4209-B646-AC7034F1B436}">
      <dgm:prSet/>
      <dgm:spPr>
        <a:ln w="19050"/>
      </dgm:spPr>
      <dgm:t>
        <a:bodyPr/>
        <a:lstStyle/>
        <a:p>
          <a:endParaRPr lang="en-US"/>
        </a:p>
      </dgm:t>
    </dgm:pt>
    <dgm:pt modelId="{DEBF3964-CCE2-4114-8A47-55D0ECED38C9}">
      <dgm:prSet custT="1"/>
      <dgm:spPr/>
      <dgm:t>
        <a:bodyPr/>
        <a:lstStyle/>
        <a:p>
          <a:pPr algn="ctr"/>
          <a:r>
            <a:rPr lang="en-US" sz="1800"/>
            <a:t>At least 10 days after infection</a:t>
          </a:r>
        </a:p>
      </dgm:t>
    </dgm:pt>
    <dgm:pt modelId="{A3BEDA45-B13F-45A6-B9A8-B687074E5B23}" type="parTrans" cxnId="{9E9311AE-8DCE-4D2C-A8C4-AAAC583C040C}">
      <dgm:prSet/>
      <dgm:spPr/>
      <dgm:t>
        <a:bodyPr/>
        <a:lstStyle/>
        <a:p>
          <a:endParaRPr lang="en-US"/>
        </a:p>
      </dgm:t>
    </dgm:pt>
    <dgm:pt modelId="{E3BB820F-645C-48BF-90E7-27DBBCC2CF33}" type="sibTrans" cxnId="{9E9311AE-8DCE-4D2C-A8C4-AAAC583C040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E88AE80-09E6-47A8-821E-E3E6403F4303}">
      <dgm:prSet custT="1"/>
      <dgm:spPr/>
      <dgm:t>
        <a:bodyPr/>
        <a:lstStyle/>
        <a:p>
          <a:pPr algn="ctr"/>
          <a:r>
            <a:rPr lang="en-US" sz="1800"/>
            <a:t>Can not distinguish between active and previous infection</a:t>
          </a:r>
        </a:p>
      </dgm:t>
    </dgm:pt>
    <dgm:pt modelId="{112C01A8-F399-462A-A6D0-345FABE4572F}" type="parTrans" cxnId="{9342B1BF-DF73-43EF-87DB-CA6252DA0486}">
      <dgm:prSet/>
      <dgm:spPr/>
      <dgm:t>
        <a:bodyPr/>
        <a:lstStyle/>
        <a:p>
          <a:endParaRPr lang="en-US"/>
        </a:p>
      </dgm:t>
    </dgm:pt>
    <dgm:pt modelId="{8E3E5AFE-66A7-471D-809D-071677FB40A7}" type="sibTrans" cxnId="{9342B1BF-DF73-43EF-87DB-CA6252DA048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FDB00B-73AC-476B-A9D0-CC33DD0EBFDB}">
      <dgm:prSet custT="1"/>
      <dgm:spPr/>
      <dgm:t>
        <a:bodyPr/>
        <a:lstStyle/>
        <a:p>
          <a:pPr algn="ctr"/>
          <a:r>
            <a:rPr lang="en-US" sz="1800" dirty="0"/>
            <a:t>Currently: can't confirm immunity to reinfection</a:t>
          </a:r>
        </a:p>
        <a:p>
          <a:pPr algn="ctr"/>
          <a:r>
            <a:rPr lang="en-US" sz="1800" dirty="0"/>
            <a:t>aka Immunity Passport</a:t>
          </a:r>
        </a:p>
      </dgm:t>
    </dgm:pt>
    <dgm:pt modelId="{A2B1E626-291E-4E37-9FA6-ED7A61159ED4}" type="parTrans" cxnId="{513D3C8A-B014-4250-BEC9-AF0ED7517A32}">
      <dgm:prSet/>
      <dgm:spPr/>
      <dgm:t>
        <a:bodyPr/>
        <a:lstStyle/>
        <a:p>
          <a:endParaRPr lang="en-US"/>
        </a:p>
      </dgm:t>
    </dgm:pt>
    <dgm:pt modelId="{34466EC0-7FD4-40BB-AE94-DEABF5354A1B}" type="sibTrans" cxnId="{513D3C8A-B014-4250-BEC9-AF0ED7517A3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02F66D1-0205-4B57-97C9-CB1CA1F81870}">
      <dgm:prSet custT="1"/>
      <dgm:spPr/>
      <dgm:t>
        <a:bodyPr/>
        <a:lstStyle/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More accurately </a:t>
          </a:r>
          <a:r>
            <a:rPr lang="en-US" sz="1800" dirty="0">
              <a:solidFill>
                <a:schemeClr val="bg1"/>
              </a:solidFill>
            </a:rPr>
            <a:t>estimates </a:t>
          </a:r>
          <a:r>
            <a:rPr lang="en-US" sz="1800" u="sng" dirty="0">
              <a:solidFill>
                <a:schemeClr val="bg1"/>
              </a:solidFill>
            </a:rPr>
            <a:t>prior</a:t>
          </a:r>
          <a:r>
            <a:rPr lang="en-US" sz="1800" dirty="0">
              <a:solidFill>
                <a:schemeClr val="bg1"/>
              </a:solidFill>
            </a:rPr>
            <a:t>: 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rgbClr val="0000FF"/>
              </a:solidFill>
            </a:rPr>
            <a:t>Infection Rate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rgbClr val="0000FF"/>
              </a:solidFill>
            </a:rPr>
            <a:t>Case Fatality Rate Incidence 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rgbClr val="0000FF"/>
              </a:solidFill>
            </a:rPr>
            <a:t>Prevalence </a:t>
          </a:r>
        </a:p>
      </dgm:t>
    </dgm:pt>
    <dgm:pt modelId="{B68C2E06-4247-40F1-ACEA-E18B6630B191}" type="parTrans" cxnId="{74ABFDC2-331D-40A6-87B6-9B877D745A85}">
      <dgm:prSet/>
      <dgm:spPr/>
      <dgm:t>
        <a:bodyPr/>
        <a:lstStyle/>
        <a:p>
          <a:endParaRPr lang="en-US"/>
        </a:p>
      </dgm:t>
    </dgm:pt>
    <dgm:pt modelId="{01B394D9-D0BE-4E38-993B-AB5F2340725E}" type="sibTrans" cxnId="{74ABFDC2-331D-40A6-87B6-9B877D745A8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FAD2F2-75E7-4376-B680-8245A9D68A3D}">
      <dgm:prSet custT="1"/>
      <dgm:spPr/>
      <dgm:t>
        <a:bodyPr/>
        <a:lstStyle/>
        <a:p>
          <a:pPr algn="ctr"/>
          <a:r>
            <a:rPr lang="en-US" sz="1800"/>
            <a:t>FDA EUA requires:</a:t>
          </a:r>
        </a:p>
        <a:p>
          <a:pPr algn="l"/>
          <a:r>
            <a:rPr lang="en-US" sz="1800"/>
            <a:t>         90% sensitivity </a:t>
          </a:r>
        </a:p>
        <a:p>
          <a:pPr algn="ctr"/>
          <a:r>
            <a:rPr lang="en-US" sz="1800"/>
            <a:t>95% specificity</a:t>
          </a:r>
        </a:p>
      </dgm:t>
    </dgm:pt>
    <dgm:pt modelId="{B9121F0E-A495-4923-9D9C-6D881CCA5A54}" type="parTrans" cxnId="{C097CDCD-38AD-451E-A21E-92D9E5194644}">
      <dgm:prSet/>
      <dgm:spPr/>
      <dgm:t>
        <a:bodyPr/>
        <a:lstStyle/>
        <a:p>
          <a:endParaRPr lang="en-US"/>
        </a:p>
      </dgm:t>
    </dgm:pt>
    <dgm:pt modelId="{573EBA7E-F21F-4CCD-9664-FE7FED28798E}" type="sibTrans" cxnId="{C097CDCD-38AD-451E-A21E-92D9E5194644}">
      <dgm:prSet/>
      <dgm:spPr/>
      <dgm:t>
        <a:bodyPr/>
        <a:lstStyle/>
        <a:p>
          <a:endParaRPr lang="en-US"/>
        </a:p>
      </dgm:t>
    </dgm:pt>
    <dgm:pt modelId="{45A395C0-A275-4A96-9474-DC3E1AA687C2}" type="pres">
      <dgm:prSet presAssocID="{C026697A-6CA2-42F3-A6AA-DF4F96834D87}" presName="Name0" presStyleCnt="0">
        <dgm:presLayoutVars>
          <dgm:dir/>
          <dgm:resizeHandles val="exact"/>
        </dgm:presLayoutVars>
      </dgm:prSet>
      <dgm:spPr/>
    </dgm:pt>
    <dgm:pt modelId="{94DFC054-79E2-4FC4-8706-A6F25BCBD88E}" type="pres">
      <dgm:prSet presAssocID="{02755B88-F9D9-45F6-91E4-627A81D8FF34}" presName="node" presStyleLbl="node1" presStyleIdx="0" presStyleCnt="6">
        <dgm:presLayoutVars>
          <dgm:bulletEnabled val="1"/>
        </dgm:presLayoutVars>
      </dgm:prSet>
      <dgm:spPr/>
    </dgm:pt>
    <dgm:pt modelId="{6D2CA96C-9729-4702-9481-E0B3AD5769E7}" type="pres">
      <dgm:prSet presAssocID="{D9D655AB-F410-4773-AC42-8BAB490AA6E1}" presName="sibTrans" presStyleLbl="sibTrans1D1" presStyleIdx="0" presStyleCnt="5"/>
      <dgm:spPr/>
    </dgm:pt>
    <dgm:pt modelId="{29CEB102-3FCD-49D1-B0DD-5F2E53ECE4DE}" type="pres">
      <dgm:prSet presAssocID="{D9D655AB-F410-4773-AC42-8BAB490AA6E1}" presName="connectorText" presStyleLbl="sibTrans1D1" presStyleIdx="0" presStyleCnt="5"/>
      <dgm:spPr/>
    </dgm:pt>
    <dgm:pt modelId="{EE4AB2A6-45B2-4FB6-92F5-90227F08E55D}" type="pres">
      <dgm:prSet presAssocID="{DEBF3964-CCE2-4114-8A47-55D0ECED38C9}" presName="node" presStyleLbl="node1" presStyleIdx="1" presStyleCnt="6">
        <dgm:presLayoutVars>
          <dgm:bulletEnabled val="1"/>
        </dgm:presLayoutVars>
      </dgm:prSet>
      <dgm:spPr/>
    </dgm:pt>
    <dgm:pt modelId="{5817DBCB-3C25-44A4-89F8-59A00F7686B7}" type="pres">
      <dgm:prSet presAssocID="{E3BB820F-645C-48BF-90E7-27DBBCC2CF33}" presName="sibTrans" presStyleLbl="sibTrans1D1" presStyleIdx="1" presStyleCnt="5"/>
      <dgm:spPr/>
    </dgm:pt>
    <dgm:pt modelId="{346E7610-8C36-4215-82E4-972B8A28CB65}" type="pres">
      <dgm:prSet presAssocID="{E3BB820F-645C-48BF-90E7-27DBBCC2CF33}" presName="connectorText" presStyleLbl="sibTrans1D1" presStyleIdx="1" presStyleCnt="5"/>
      <dgm:spPr/>
    </dgm:pt>
    <dgm:pt modelId="{A4A1B0C8-AC78-4C1D-AE18-37138F4C57E9}" type="pres">
      <dgm:prSet presAssocID="{CE88AE80-09E6-47A8-821E-E3E6403F4303}" presName="node" presStyleLbl="node1" presStyleIdx="2" presStyleCnt="6">
        <dgm:presLayoutVars>
          <dgm:bulletEnabled val="1"/>
        </dgm:presLayoutVars>
      </dgm:prSet>
      <dgm:spPr/>
    </dgm:pt>
    <dgm:pt modelId="{DC10B10F-B729-4BF2-A965-E5BEA4B144D7}" type="pres">
      <dgm:prSet presAssocID="{8E3E5AFE-66A7-471D-809D-071677FB40A7}" presName="sibTrans" presStyleLbl="sibTrans1D1" presStyleIdx="2" presStyleCnt="5"/>
      <dgm:spPr/>
    </dgm:pt>
    <dgm:pt modelId="{39E4CC04-6006-45FF-AA6E-225994549DDF}" type="pres">
      <dgm:prSet presAssocID="{8E3E5AFE-66A7-471D-809D-071677FB40A7}" presName="connectorText" presStyleLbl="sibTrans1D1" presStyleIdx="2" presStyleCnt="5"/>
      <dgm:spPr/>
    </dgm:pt>
    <dgm:pt modelId="{E546B865-4E3F-426E-BD25-6C49799C46F1}" type="pres">
      <dgm:prSet presAssocID="{7BFDB00B-73AC-476B-A9D0-CC33DD0EBFDB}" presName="node" presStyleLbl="node1" presStyleIdx="3" presStyleCnt="6" custScaleX="114595" custScaleY="127894">
        <dgm:presLayoutVars>
          <dgm:bulletEnabled val="1"/>
        </dgm:presLayoutVars>
      </dgm:prSet>
      <dgm:spPr/>
    </dgm:pt>
    <dgm:pt modelId="{E999F064-5491-4539-8E47-2E56D1F18D8E}" type="pres">
      <dgm:prSet presAssocID="{34466EC0-7FD4-40BB-AE94-DEABF5354A1B}" presName="sibTrans" presStyleLbl="sibTrans1D1" presStyleIdx="3" presStyleCnt="5"/>
      <dgm:spPr/>
    </dgm:pt>
    <dgm:pt modelId="{DFC168D1-D1DC-43FE-97C4-D5FBC86FBB7E}" type="pres">
      <dgm:prSet presAssocID="{34466EC0-7FD4-40BB-AE94-DEABF5354A1B}" presName="connectorText" presStyleLbl="sibTrans1D1" presStyleIdx="3" presStyleCnt="5"/>
      <dgm:spPr/>
    </dgm:pt>
    <dgm:pt modelId="{5A558B36-B800-4672-B49D-AF481E7868B3}" type="pres">
      <dgm:prSet presAssocID="{202F66D1-0205-4B57-97C9-CB1CA1F81870}" presName="node" presStyleLbl="node1" presStyleIdx="4" presStyleCnt="6" custScaleY="132267">
        <dgm:presLayoutVars>
          <dgm:bulletEnabled val="1"/>
        </dgm:presLayoutVars>
      </dgm:prSet>
      <dgm:spPr/>
    </dgm:pt>
    <dgm:pt modelId="{5E52C5ED-C25D-43AA-92E1-C51571FE9463}" type="pres">
      <dgm:prSet presAssocID="{01B394D9-D0BE-4E38-993B-AB5F2340725E}" presName="sibTrans" presStyleLbl="sibTrans1D1" presStyleIdx="4" presStyleCnt="5"/>
      <dgm:spPr/>
    </dgm:pt>
    <dgm:pt modelId="{00418648-2284-4214-BDC5-13F3430921B3}" type="pres">
      <dgm:prSet presAssocID="{01B394D9-D0BE-4E38-993B-AB5F2340725E}" presName="connectorText" presStyleLbl="sibTrans1D1" presStyleIdx="4" presStyleCnt="5"/>
      <dgm:spPr/>
    </dgm:pt>
    <dgm:pt modelId="{105CE254-4413-4D15-9053-D1AC4A6B6294}" type="pres">
      <dgm:prSet presAssocID="{40FAD2F2-75E7-4376-B680-8245A9D68A3D}" presName="node" presStyleLbl="node1" presStyleIdx="5" presStyleCnt="6">
        <dgm:presLayoutVars>
          <dgm:bulletEnabled val="1"/>
        </dgm:presLayoutVars>
      </dgm:prSet>
      <dgm:spPr/>
    </dgm:pt>
  </dgm:ptLst>
  <dgm:cxnLst>
    <dgm:cxn modelId="{CE319F12-BB33-4DD7-9840-BFB034C25F1D}" type="presOf" srcId="{34466EC0-7FD4-40BB-AE94-DEABF5354A1B}" destId="{DFC168D1-D1DC-43FE-97C4-D5FBC86FBB7E}" srcOrd="1" destOrd="0" presId="urn:microsoft.com/office/officeart/2016/7/layout/RepeatingBendingProcessNew"/>
    <dgm:cxn modelId="{6A040D14-ABA1-402A-9E2E-290323DC45A2}" type="presOf" srcId="{02755B88-F9D9-45F6-91E4-627A81D8FF34}" destId="{94DFC054-79E2-4FC4-8706-A6F25BCBD88E}" srcOrd="0" destOrd="0" presId="urn:microsoft.com/office/officeart/2016/7/layout/RepeatingBendingProcessNew"/>
    <dgm:cxn modelId="{A49F1C1B-3B9D-4349-87EC-CAD63D35CF9C}" type="presOf" srcId="{01B394D9-D0BE-4E38-993B-AB5F2340725E}" destId="{5E52C5ED-C25D-43AA-92E1-C51571FE9463}" srcOrd="0" destOrd="0" presId="urn:microsoft.com/office/officeart/2016/7/layout/RepeatingBendingProcessNew"/>
    <dgm:cxn modelId="{1CEF102B-DF35-4EC9-BE11-55989C342C94}" type="presOf" srcId="{D9D655AB-F410-4773-AC42-8BAB490AA6E1}" destId="{6D2CA96C-9729-4702-9481-E0B3AD5769E7}" srcOrd="0" destOrd="0" presId="urn:microsoft.com/office/officeart/2016/7/layout/RepeatingBendingProcessNew"/>
    <dgm:cxn modelId="{6CB67B30-63A1-438C-882A-6DB62DAAA680}" type="presOf" srcId="{E3BB820F-645C-48BF-90E7-27DBBCC2CF33}" destId="{5817DBCB-3C25-44A4-89F8-59A00F7686B7}" srcOrd="0" destOrd="0" presId="urn:microsoft.com/office/officeart/2016/7/layout/RepeatingBendingProcessNew"/>
    <dgm:cxn modelId="{65C01239-B462-4E4C-9DC9-7E9525DD4D1D}" type="presOf" srcId="{D9D655AB-F410-4773-AC42-8BAB490AA6E1}" destId="{29CEB102-3FCD-49D1-B0DD-5F2E53ECE4DE}" srcOrd="1" destOrd="0" presId="urn:microsoft.com/office/officeart/2016/7/layout/RepeatingBendingProcessNew"/>
    <dgm:cxn modelId="{B8C12745-5B61-42FA-970E-AE66A21A8ADA}" type="presOf" srcId="{8E3E5AFE-66A7-471D-809D-071677FB40A7}" destId="{39E4CC04-6006-45FF-AA6E-225994549DDF}" srcOrd="1" destOrd="0" presId="urn:microsoft.com/office/officeart/2016/7/layout/RepeatingBendingProcessNew"/>
    <dgm:cxn modelId="{835C8250-AAAA-4D2B-A80B-F3FE6EBE5083}" type="presOf" srcId="{202F66D1-0205-4B57-97C9-CB1CA1F81870}" destId="{5A558B36-B800-4672-B49D-AF481E7868B3}" srcOrd="0" destOrd="0" presId="urn:microsoft.com/office/officeart/2016/7/layout/RepeatingBendingProcessNew"/>
    <dgm:cxn modelId="{B8A23B63-23E6-441A-90E6-E860AD11C9B9}" type="presOf" srcId="{CE88AE80-09E6-47A8-821E-E3E6403F4303}" destId="{A4A1B0C8-AC78-4C1D-AE18-37138F4C57E9}" srcOrd="0" destOrd="0" presId="urn:microsoft.com/office/officeart/2016/7/layout/RepeatingBendingProcessNew"/>
    <dgm:cxn modelId="{4621CF68-A381-41D4-804F-3C011C55C8C8}" type="presOf" srcId="{DEBF3964-CCE2-4114-8A47-55D0ECED38C9}" destId="{EE4AB2A6-45B2-4FB6-92F5-90227F08E55D}" srcOrd="0" destOrd="0" presId="urn:microsoft.com/office/officeart/2016/7/layout/RepeatingBendingProcessNew"/>
    <dgm:cxn modelId="{AEA8206C-F668-4C97-A27D-2420065E69C7}" type="presOf" srcId="{7BFDB00B-73AC-476B-A9D0-CC33DD0EBFDB}" destId="{E546B865-4E3F-426E-BD25-6C49799C46F1}" srcOrd="0" destOrd="0" presId="urn:microsoft.com/office/officeart/2016/7/layout/RepeatingBendingProcessNew"/>
    <dgm:cxn modelId="{2FEBDA74-ACC6-4209-B646-AC7034F1B436}" srcId="{C026697A-6CA2-42F3-A6AA-DF4F96834D87}" destId="{02755B88-F9D9-45F6-91E4-627A81D8FF34}" srcOrd="0" destOrd="0" parTransId="{23418875-EA5E-46F8-BC6D-B8E2A12A6AD7}" sibTransId="{D9D655AB-F410-4773-AC42-8BAB490AA6E1}"/>
    <dgm:cxn modelId="{F9B73C87-6B57-4609-B9E7-065CF0397DC3}" type="presOf" srcId="{01B394D9-D0BE-4E38-993B-AB5F2340725E}" destId="{00418648-2284-4214-BDC5-13F3430921B3}" srcOrd="1" destOrd="0" presId="urn:microsoft.com/office/officeart/2016/7/layout/RepeatingBendingProcessNew"/>
    <dgm:cxn modelId="{513D3C8A-B014-4250-BEC9-AF0ED7517A32}" srcId="{C026697A-6CA2-42F3-A6AA-DF4F96834D87}" destId="{7BFDB00B-73AC-476B-A9D0-CC33DD0EBFDB}" srcOrd="3" destOrd="0" parTransId="{A2B1E626-291E-4E37-9FA6-ED7A61159ED4}" sibTransId="{34466EC0-7FD4-40BB-AE94-DEABF5354A1B}"/>
    <dgm:cxn modelId="{9E9311AE-8DCE-4D2C-A8C4-AAAC583C040C}" srcId="{C026697A-6CA2-42F3-A6AA-DF4F96834D87}" destId="{DEBF3964-CCE2-4114-8A47-55D0ECED38C9}" srcOrd="1" destOrd="0" parTransId="{A3BEDA45-B13F-45A6-B9A8-B687074E5B23}" sibTransId="{E3BB820F-645C-48BF-90E7-27DBBCC2CF33}"/>
    <dgm:cxn modelId="{F226E5B2-BBE8-49DD-BCB4-C3199668BD23}" type="presOf" srcId="{E3BB820F-645C-48BF-90E7-27DBBCC2CF33}" destId="{346E7610-8C36-4215-82E4-972B8A28CB65}" srcOrd="1" destOrd="0" presId="urn:microsoft.com/office/officeart/2016/7/layout/RepeatingBendingProcessNew"/>
    <dgm:cxn modelId="{AFAA8DBB-3ACF-418F-ABB2-C699467A43FE}" type="presOf" srcId="{34466EC0-7FD4-40BB-AE94-DEABF5354A1B}" destId="{E999F064-5491-4539-8E47-2E56D1F18D8E}" srcOrd="0" destOrd="0" presId="urn:microsoft.com/office/officeart/2016/7/layout/RepeatingBendingProcessNew"/>
    <dgm:cxn modelId="{9342B1BF-DF73-43EF-87DB-CA6252DA0486}" srcId="{C026697A-6CA2-42F3-A6AA-DF4F96834D87}" destId="{CE88AE80-09E6-47A8-821E-E3E6403F4303}" srcOrd="2" destOrd="0" parTransId="{112C01A8-F399-462A-A6D0-345FABE4572F}" sibTransId="{8E3E5AFE-66A7-471D-809D-071677FB40A7}"/>
    <dgm:cxn modelId="{74ABFDC2-331D-40A6-87B6-9B877D745A85}" srcId="{C026697A-6CA2-42F3-A6AA-DF4F96834D87}" destId="{202F66D1-0205-4B57-97C9-CB1CA1F81870}" srcOrd="4" destOrd="0" parTransId="{B68C2E06-4247-40F1-ACEA-E18B6630B191}" sibTransId="{01B394D9-D0BE-4E38-993B-AB5F2340725E}"/>
    <dgm:cxn modelId="{C097CDCD-38AD-451E-A21E-92D9E5194644}" srcId="{C026697A-6CA2-42F3-A6AA-DF4F96834D87}" destId="{40FAD2F2-75E7-4376-B680-8245A9D68A3D}" srcOrd="5" destOrd="0" parTransId="{B9121F0E-A495-4923-9D9C-6D881CCA5A54}" sibTransId="{573EBA7E-F21F-4CCD-9664-FE7FED28798E}"/>
    <dgm:cxn modelId="{3CD348D2-9D92-43E6-92D0-5DCE654E046F}" type="presOf" srcId="{40FAD2F2-75E7-4376-B680-8245A9D68A3D}" destId="{105CE254-4413-4D15-9053-D1AC4A6B6294}" srcOrd="0" destOrd="0" presId="urn:microsoft.com/office/officeart/2016/7/layout/RepeatingBendingProcessNew"/>
    <dgm:cxn modelId="{F1C14ED9-1034-4C6B-9110-2EFE38AD3F6A}" type="presOf" srcId="{C026697A-6CA2-42F3-A6AA-DF4F96834D87}" destId="{45A395C0-A275-4A96-9474-DC3E1AA687C2}" srcOrd="0" destOrd="0" presId="urn:microsoft.com/office/officeart/2016/7/layout/RepeatingBendingProcessNew"/>
    <dgm:cxn modelId="{6910A0F7-13AC-4389-BB07-46707B2E1472}" type="presOf" srcId="{8E3E5AFE-66A7-471D-809D-071677FB40A7}" destId="{DC10B10F-B729-4BF2-A965-E5BEA4B144D7}" srcOrd="0" destOrd="0" presId="urn:microsoft.com/office/officeart/2016/7/layout/RepeatingBendingProcessNew"/>
    <dgm:cxn modelId="{BE1FE0D4-34EC-4288-B388-5E020FE07492}" type="presParOf" srcId="{45A395C0-A275-4A96-9474-DC3E1AA687C2}" destId="{94DFC054-79E2-4FC4-8706-A6F25BCBD88E}" srcOrd="0" destOrd="0" presId="urn:microsoft.com/office/officeart/2016/7/layout/RepeatingBendingProcessNew"/>
    <dgm:cxn modelId="{998B1515-7D8F-4A08-9696-2CB756FC2F31}" type="presParOf" srcId="{45A395C0-A275-4A96-9474-DC3E1AA687C2}" destId="{6D2CA96C-9729-4702-9481-E0B3AD5769E7}" srcOrd="1" destOrd="0" presId="urn:microsoft.com/office/officeart/2016/7/layout/RepeatingBendingProcessNew"/>
    <dgm:cxn modelId="{98C19377-F595-40BB-BB5A-5BC30B7D6B20}" type="presParOf" srcId="{6D2CA96C-9729-4702-9481-E0B3AD5769E7}" destId="{29CEB102-3FCD-49D1-B0DD-5F2E53ECE4DE}" srcOrd="0" destOrd="0" presId="urn:microsoft.com/office/officeart/2016/7/layout/RepeatingBendingProcessNew"/>
    <dgm:cxn modelId="{F12576C9-BD9A-49E0-A97F-236C36DF0084}" type="presParOf" srcId="{45A395C0-A275-4A96-9474-DC3E1AA687C2}" destId="{EE4AB2A6-45B2-4FB6-92F5-90227F08E55D}" srcOrd="2" destOrd="0" presId="urn:microsoft.com/office/officeart/2016/7/layout/RepeatingBendingProcessNew"/>
    <dgm:cxn modelId="{5001EFCB-50D4-43C5-BCFC-212FDFDEC04A}" type="presParOf" srcId="{45A395C0-A275-4A96-9474-DC3E1AA687C2}" destId="{5817DBCB-3C25-44A4-89F8-59A00F7686B7}" srcOrd="3" destOrd="0" presId="urn:microsoft.com/office/officeart/2016/7/layout/RepeatingBendingProcessNew"/>
    <dgm:cxn modelId="{65E679CC-55DA-409D-BF37-51C167F08D6A}" type="presParOf" srcId="{5817DBCB-3C25-44A4-89F8-59A00F7686B7}" destId="{346E7610-8C36-4215-82E4-972B8A28CB65}" srcOrd="0" destOrd="0" presId="urn:microsoft.com/office/officeart/2016/7/layout/RepeatingBendingProcessNew"/>
    <dgm:cxn modelId="{5690FB23-83BE-4602-80D4-446C64B03992}" type="presParOf" srcId="{45A395C0-A275-4A96-9474-DC3E1AA687C2}" destId="{A4A1B0C8-AC78-4C1D-AE18-37138F4C57E9}" srcOrd="4" destOrd="0" presId="urn:microsoft.com/office/officeart/2016/7/layout/RepeatingBendingProcessNew"/>
    <dgm:cxn modelId="{E9004A98-B07C-427A-9220-0F8431B27FEA}" type="presParOf" srcId="{45A395C0-A275-4A96-9474-DC3E1AA687C2}" destId="{DC10B10F-B729-4BF2-A965-E5BEA4B144D7}" srcOrd="5" destOrd="0" presId="urn:microsoft.com/office/officeart/2016/7/layout/RepeatingBendingProcessNew"/>
    <dgm:cxn modelId="{166682FE-26A7-454F-A990-AFBE9BF8375C}" type="presParOf" srcId="{DC10B10F-B729-4BF2-A965-E5BEA4B144D7}" destId="{39E4CC04-6006-45FF-AA6E-225994549DDF}" srcOrd="0" destOrd="0" presId="urn:microsoft.com/office/officeart/2016/7/layout/RepeatingBendingProcessNew"/>
    <dgm:cxn modelId="{DC45DD02-1496-4821-BA05-DE34C594DF81}" type="presParOf" srcId="{45A395C0-A275-4A96-9474-DC3E1AA687C2}" destId="{E546B865-4E3F-426E-BD25-6C49799C46F1}" srcOrd="6" destOrd="0" presId="urn:microsoft.com/office/officeart/2016/7/layout/RepeatingBendingProcessNew"/>
    <dgm:cxn modelId="{5927BE6C-A72F-4D39-8C33-2715AC3F2AE3}" type="presParOf" srcId="{45A395C0-A275-4A96-9474-DC3E1AA687C2}" destId="{E999F064-5491-4539-8E47-2E56D1F18D8E}" srcOrd="7" destOrd="0" presId="urn:microsoft.com/office/officeart/2016/7/layout/RepeatingBendingProcessNew"/>
    <dgm:cxn modelId="{4FBAB6E8-9383-4F3E-AE3D-9F8C07388A40}" type="presParOf" srcId="{E999F064-5491-4539-8E47-2E56D1F18D8E}" destId="{DFC168D1-D1DC-43FE-97C4-D5FBC86FBB7E}" srcOrd="0" destOrd="0" presId="urn:microsoft.com/office/officeart/2016/7/layout/RepeatingBendingProcessNew"/>
    <dgm:cxn modelId="{DD533F67-1978-45D6-900E-7C1444A40BB9}" type="presParOf" srcId="{45A395C0-A275-4A96-9474-DC3E1AA687C2}" destId="{5A558B36-B800-4672-B49D-AF481E7868B3}" srcOrd="8" destOrd="0" presId="urn:microsoft.com/office/officeart/2016/7/layout/RepeatingBendingProcessNew"/>
    <dgm:cxn modelId="{CB81697E-CD0A-422E-89B5-4E73E05526F3}" type="presParOf" srcId="{45A395C0-A275-4A96-9474-DC3E1AA687C2}" destId="{5E52C5ED-C25D-43AA-92E1-C51571FE9463}" srcOrd="9" destOrd="0" presId="urn:microsoft.com/office/officeart/2016/7/layout/RepeatingBendingProcessNew"/>
    <dgm:cxn modelId="{4072A1AF-0966-4CE4-B031-CA3B0BF4D577}" type="presParOf" srcId="{5E52C5ED-C25D-43AA-92E1-C51571FE9463}" destId="{00418648-2284-4214-BDC5-13F3430921B3}" srcOrd="0" destOrd="0" presId="urn:microsoft.com/office/officeart/2016/7/layout/RepeatingBendingProcessNew"/>
    <dgm:cxn modelId="{6AECD0AE-21CD-411B-A076-3E6A425BEA81}" type="presParOf" srcId="{45A395C0-A275-4A96-9474-DC3E1AA687C2}" destId="{105CE254-4413-4D15-9053-D1AC4A6B629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965C8-EE91-4214-B6C7-C8F83E2A3AC6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E9C6B-A795-4364-80CB-290C9B517C6A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>
              <a:solidFill>
                <a:schemeClr val="accent6"/>
              </a:solidFill>
            </a:rPr>
            <a:t>Antigen Test</a:t>
          </a:r>
          <a:endParaRPr lang="en-US" sz="6200" kern="1200">
            <a:solidFill>
              <a:schemeClr val="accent6"/>
            </a:solidFill>
          </a:endParaRPr>
        </a:p>
      </dsp:txBody>
      <dsp:txXfrm>
        <a:off x="433546" y="784100"/>
        <a:ext cx="3211056" cy="1993740"/>
      </dsp:txXfrm>
    </dsp:sp>
    <dsp:sp modelId="{7EF0DBD8-0909-4B0C-B15D-64D294237F91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73E51-0BA0-43AD-9BE4-B6CD7FD61380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>
              <a:solidFill>
                <a:srgbClr val="92D050"/>
              </a:solidFill>
            </a:rPr>
            <a:t>Antibody Test</a:t>
          </a:r>
          <a:endParaRPr lang="en-US" sz="5400" kern="1200">
            <a:solidFill>
              <a:srgbClr val="92D050"/>
            </a:solidFill>
          </a:endParaRPr>
        </a:p>
      </dsp:txBody>
      <dsp:txXfrm>
        <a:off x="4509795" y="784100"/>
        <a:ext cx="3211056" cy="199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A96C-9729-4702-9481-E0B3AD5769E7}">
      <dsp:nvSpPr>
        <dsp:cNvPr id="0" name=""/>
        <dsp:cNvSpPr/>
      </dsp:nvSpPr>
      <dsp:spPr>
        <a:xfrm>
          <a:off x="2365425" y="1317615"/>
          <a:ext cx="511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268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7513" y="1360623"/>
        <a:ext cx="27093" cy="5423"/>
      </dsp:txXfrm>
    </dsp:sp>
    <dsp:sp modelId="{94DFC054-79E2-4FC4-8706-A6F25BCBD88E}">
      <dsp:nvSpPr>
        <dsp:cNvPr id="0" name=""/>
        <dsp:cNvSpPr/>
      </dsp:nvSpPr>
      <dsp:spPr>
        <a:xfrm>
          <a:off x="11277" y="656550"/>
          <a:ext cx="2355948" cy="141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Host/patient response to infection</a:t>
          </a:r>
        </a:p>
      </dsp:txBody>
      <dsp:txXfrm>
        <a:off x="11277" y="656550"/>
        <a:ext cx="2355948" cy="1413568"/>
      </dsp:txXfrm>
    </dsp:sp>
    <dsp:sp modelId="{5817DBCB-3C25-44A4-89F8-59A00F7686B7}">
      <dsp:nvSpPr>
        <dsp:cNvPr id="0" name=""/>
        <dsp:cNvSpPr/>
      </dsp:nvSpPr>
      <dsp:spPr>
        <a:xfrm>
          <a:off x="5263242" y="1317615"/>
          <a:ext cx="511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268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5329" y="1360623"/>
        <a:ext cx="27093" cy="5423"/>
      </dsp:txXfrm>
    </dsp:sp>
    <dsp:sp modelId="{EE4AB2A6-45B2-4FB6-92F5-90227F08E55D}">
      <dsp:nvSpPr>
        <dsp:cNvPr id="0" name=""/>
        <dsp:cNvSpPr/>
      </dsp:nvSpPr>
      <dsp:spPr>
        <a:xfrm>
          <a:off x="2909094" y="656550"/>
          <a:ext cx="2355948" cy="1413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 least 10 days after infection</a:t>
          </a:r>
        </a:p>
      </dsp:txBody>
      <dsp:txXfrm>
        <a:off x="2909094" y="656550"/>
        <a:ext cx="2355948" cy="1413568"/>
      </dsp:txXfrm>
    </dsp:sp>
    <dsp:sp modelId="{DC10B10F-B729-4BF2-A965-E5BEA4B144D7}">
      <dsp:nvSpPr>
        <dsp:cNvPr id="0" name=""/>
        <dsp:cNvSpPr/>
      </dsp:nvSpPr>
      <dsp:spPr>
        <a:xfrm>
          <a:off x="1361177" y="2068319"/>
          <a:ext cx="5623707" cy="542175"/>
        </a:xfrm>
        <a:custGeom>
          <a:avLst/>
          <a:gdLst/>
          <a:ahLst/>
          <a:cxnLst/>
          <a:rect l="0" t="0" r="0" b="0"/>
          <a:pathLst>
            <a:path>
              <a:moveTo>
                <a:pt x="5623707" y="0"/>
              </a:moveTo>
              <a:lnTo>
                <a:pt x="5623707" y="288187"/>
              </a:lnTo>
              <a:lnTo>
                <a:pt x="0" y="288187"/>
              </a:lnTo>
              <a:lnTo>
                <a:pt x="0" y="54217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710" y="2336695"/>
        <a:ext cx="282640" cy="5423"/>
      </dsp:txXfrm>
    </dsp:sp>
    <dsp:sp modelId="{A4A1B0C8-AC78-4C1D-AE18-37138F4C57E9}">
      <dsp:nvSpPr>
        <dsp:cNvPr id="0" name=""/>
        <dsp:cNvSpPr/>
      </dsp:nvSpPr>
      <dsp:spPr>
        <a:xfrm>
          <a:off x="5806910" y="656550"/>
          <a:ext cx="2355948" cy="1413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 not distinguish between active and previous infection</a:t>
          </a:r>
        </a:p>
      </dsp:txBody>
      <dsp:txXfrm>
        <a:off x="5806910" y="656550"/>
        <a:ext cx="2355948" cy="1413568"/>
      </dsp:txXfrm>
    </dsp:sp>
    <dsp:sp modelId="{E999F064-5491-4539-8E47-2E56D1F18D8E}">
      <dsp:nvSpPr>
        <dsp:cNvPr id="0" name=""/>
        <dsp:cNvSpPr/>
      </dsp:nvSpPr>
      <dsp:spPr>
        <a:xfrm>
          <a:off x="2709276" y="3501110"/>
          <a:ext cx="511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268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1363" y="3544118"/>
        <a:ext cx="27093" cy="5423"/>
      </dsp:txXfrm>
    </dsp:sp>
    <dsp:sp modelId="{E546B865-4E3F-426E-BD25-6C49799C46F1}">
      <dsp:nvSpPr>
        <dsp:cNvPr id="0" name=""/>
        <dsp:cNvSpPr/>
      </dsp:nvSpPr>
      <dsp:spPr>
        <a:xfrm>
          <a:off x="11277" y="2642895"/>
          <a:ext cx="2699798" cy="1807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Currently: can't confirm immunity to reinfection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aka Immunity Passport</a:t>
          </a:r>
        </a:p>
      </dsp:txBody>
      <dsp:txXfrm>
        <a:off x="11277" y="2642895"/>
        <a:ext cx="2699798" cy="1807869"/>
      </dsp:txXfrm>
    </dsp:sp>
    <dsp:sp modelId="{5E52C5ED-C25D-43AA-92E1-C51571FE9463}">
      <dsp:nvSpPr>
        <dsp:cNvPr id="0" name=""/>
        <dsp:cNvSpPr/>
      </dsp:nvSpPr>
      <dsp:spPr>
        <a:xfrm>
          <a:off x="5607092" y="3501110"/>
          <a:ext cx="511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268" y="4572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49180" y="3544118"/>
        <a:ext cx="27093" cy="5423"/>
      </dsp:txXfrm>
    </dsp:sp>
    <dsp:sp modelId="{5A558B36-B800-4672-B49D-AF481E7868B3}">
      <dsp:nvSpPr>
        <dsp:cNvPr id="0" name=""/>
        <dsp:cNvSpPr/>
      </dsp:nvSpPr>
      <dsp:spPr>
        <a:xfrm>
          <a:off x="3252944" y="2611987"/>
          <a:ext cx="2355948" cy="186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More accurately </a:t>
          </a:r>
          <a:r>
            <a:rPr lang="en-US" sz="1800" kern="1200" dirty="0">
              <a:solidFill>
                <a:schemeClr val="bg1"/>
              </a:solidFill>
            </a:rPr>
            <a:t>estimates </a:t>
          </a:r>
          <a:r>
            <a:rPr lang="en-US" sz="1800" u="sng" kern="1200" dirty="0">
              <a:solidFill>
                <a:schemeClr val="bg1"/>
              </a:solidFill>
            </a:rPr>
            <a:t>prior</a:t>
          </a:r>
          <a:r>
            <a:rPr lang="en-US" sz="1800" kern="1200" dirty="0">
              <a:solidFill>
                <a:schemeClr val="bg1"/>
              </a:solidFill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FF"/>
              </a:solidFill>
            </a:rPr>
            <a:t>Infection Rate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FF"/>
              </a:solidFill>
            </a:rPr>
            <a:t>Case Fatality Rate Incidence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FF"/>
              </a:solidFill>
            </a:rPr>
            <a:t>Prevalence </a:t>
          </a:r>
        </a:p>
      </dsp:txBody>
      <dsp:txXfrm>
        <a:off x="3252944" y="2611987"/>
        <a:ext cx="2355948" cy="1869685"/>
      </dsp:txXfrm>
    </dsp:sp>
    <dsp:sp modelId="{105CE254-4413-4D15-9053-D1AC4A6B6294}">
      <dsp:nvSpPr>
        <dsp:cNvPr id="0" name=""/>
        <dsp:cNvSpPr/>
      </dsp:nvSpPr>
      <dsp:spPr>
        <a:xfrm>
          <a:off x="6150761" y="2840046"/>
          <a:ext cx="2355948" cy="141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21178" rIns="115443" bIns="12117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FDA EUA requires: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       90% sensitivity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95% specificity</a:t>
          </a:r>
        </a:p>
      </dsp:txBody>
      <dsp:txXfrm>
        <a:off x="6150761" y="2840046"/>
        <a:ext cx="2355948" cy="141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74D0-94C4-4499-B5A9-938F9594CA75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A415-F11A-441A-A3D0-F11AA089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qualitative detection of the nucleocapsid protein antigen from SARSCoV-2 in nasopharyngeal (NP) and nasal (NS) swab specimens directly or after the swabs have been added to viral transport media from individuals who are suspected of COVID-19 by their healthcare provider</a:t>
            </a:r>
          </a:p>
          <a:p>
            <a:r>
              <a:rPr lang="en-US" sz="1200" dirty="0"/>
              <a:t>First FDA authorized (EUA) antigen test</a:t>
            </a:r>
          </a:p>
          <a:p>
            <a:r>
              <a:rPr lang="en-US" sz="1200" dirty="0"/>
              <a:t>Detects fragments of proteins on or in the virus</a:t>
            </a:r>
          </a:p>
          <a:p>
            <a:r>
              <a:rPr lang="en-US" sz="1200" dirty="0"/>
              <a:t>Samples from the nasal cavity using swabs</a:t>
            </a:r>
          </a:p>
          <a:p>
            <a:r>
              <a:rPr lang="en-US" sz="1200" dirty="0"/>
              <a:t>Authorized for use in high/moderate complexity labs and </a:t>
            </a:r>
            <a:r>
              <a:rPr lang="en-US" sz="1200" b="1" dirty="0">
                <a:solidFill>
                  <a:srgbClr val="2C0BF5"/>
                </a:solidFill>
              </a:rPr>
              <a:t>point-of-care (POC) testing  </a:t>
            </a:r>
          </a:p>
          <a:p>
            <a:r>
              <a:rPr lang="en-US" sz="1200" dirty="0"/>
              <a:t>Sensitivity = </a:t>
            </a:r>
            <a:r>
              <a:rPr lang="en-US" sz="1200" b="1" dirty="0">
                <a:solidFill>
                  <a:srgbClr val="2C0BF5"/>
                </a:solidFill>
              </a:rPr>
              <a:t>96.7%</a:t>
            </a:r>
            <a:r>
              <a:rPr lang="en-US" sz="1200" dirty="0"/>
              <a:t> (95% CI = 37.6-96.4)</a:t>
            </a:r>
          </a:p>
          <a:p>
            <a:r>
              <a:rPr lang="en-US" sz="1200" dirty="0"/>
              <a:t>Specificity =  </a:t>
            </a:r>
            <a:r>
              <a:rPr lang="en-US" sz="1200" b="1" dirty="0">
                <a:solidFill>
                  <a:srgbClr val="2C0BF5"/>
                </a:solidFill>
              </a:rPr>
              <a:t>100% </a:t>
            </a:r>
            <a:r>
              <a:rPr lang="en-US" sz="1200" dirty="0"/>
              <a:t>(95% CI = 91.8-100)</a:t>
            </a:r>
          </a:p>
          <a:p>
            <a:endParaRPr lang="en-US" sz="1200" dirty="0"/>
          </a:p>
          <a:p>
            <a:r>
              <a:rPr lang="en-US" dirty="0"/>
              <a:t>CLINICAL PERFORMANCE:</a:t>
            </a:r>
          </a:p>
          <a:p>
            <a:r>
              <a:rPr lang="en-US" dirty="0"/>
              <a:t>209 direct nasal swabs was performed</a:t>
            </a:r>
          </a:p>
          <a:p>
            <a:r>
              <a:rPr lang="en-US" dirty="0"/>
              <a:t>sequentially enrolled from symptomatic patients suspected of COVID-19 at five (5) locations</a:t>
            </a:r>
          </a:p>
          <a:p>
            <a:r>
              <a:rPr lang="en-US" dirty="0"/>
              <a:t> tested fresh at a single central laboratory</a:t>
            </a:r>
          </a:p>
          <a:p>
            <a:r>
              <a:rPr lang="en-US" dirty="0"/>
              <a:t>All patients had either a NP swab (for RT-PCR testing) and nasal swab (for Sofia testing) or matched nasal swabs collected for RT-PCR and Sofia testing</a:t>
            </a:r>
          </a:p>
          <a:p>
            <a:r>
              <a:rPr lang="en-US" dirty="0"/>
              <a:t>The Sofia SARS Antigen FIA was compared to the a Reference Extracted RT-PCR assay 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Nucleocapsid: The genome + the protein coat of the virus (capsid)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dirty="0"/>
              <a:t>75% of which in decentralized settings (i.e. primary healthcare, community-level care, hospital triage)</a:t>
            </a:r>
          </a:p>
          <a:p>
            <a:pPr lvl="1" fontAlgn="base"/>
            <a:r>
              <a:rPr lang="en-US" dirty="0"/>
              <a:t>high-performing, affordable, rapid diagnostic testing is available to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 must meet Target product profiles (TPP): not set yet for Antigen RDTs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Approved for EUA on July 2.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of product:</a:t>
            </a:r>
          </a:p>
          <a:p>
            <a:pPr lvl="1"/>
            <a:r>
              <a:rPr lang="en-US"/>
              <a:t>nasal swab specimen is directly placed in the extraction reagent tube, during which time virus particles present in the specimen are disrupted, exposing internal viral nucleoproteins</a:t>
            </a:r>
          </a:p>
          <a:p>
            <a:pPr lvl="1"/>
            <a:r>
              <a:rPr lang="en-US"/>
              <a:t>After that, the specimen is added to the BD </a:t>
            </a:r>
            <a:r>
              <a:rPr lang="en-US" err="1"/>
              <a:t>Veritor</a:t>
            </a:r>
            <a:r>
              <a:rPr lang="en-US"/>
              <a:t> System test device</a:t>
            </a:r>
          </a:p>
          <a:p>
            <a:pPr lvl="1"/>
            <a:r>
              <a:rPr lang="en-US"/>
              <a:t>SARS-CoV-2 antigens present in the specimen then bind to antibodies conjugated to detector particles in the test strip</a:t>
            </a:r>
          </a:p>
          <a:p>
            <a:pPr lvl="1"/>
            <a:r>
              <a:rPr lang="en-US"/>
              <a:t>The antigen-conjugate complexes migrate across the test strip to the reaction area and are captured by a line of antibodies bound on the membrane</a:t>
            </a:r>
          </a:p>
          <a:p>
            <a:pPr lvl="1"/>
            <a:r>
              <a:rPr lang="en-US"/>
              <a:t>Test results are read when the 15-minute assay development time is complete</a:t>
            </a:r>
          </a:p>
          <a:p>
            <a:r>
              <a:rPr lang="en-US"/>
              <a:t>SARS-CoV-2 (+) Control Swab:</a:t>
            </a:r>
          </a:p>
          <a:p>
            <a:pPr lvl="1"/>
            <a:r>
              <a:rPr lang="en-US"/>
              <a:t>swab is coated with non-infectious recombinant SARS antigens</a:t>
            </a:r>
          </a:p>
          <a:p>
            <a:pPr lvl="1"/>
            <a:r>
              <a:rPr lang="en-US"/>
              <a:t>The positive control is used to monitor for failures of test cassette reagents and reaction conditions </a:t>
            </a:r>
          </a:p>
          <a:p>
            <a:r>
              <a:rPr lang="en-US"/>
              <a:t>SARS-CoV-2 (–) Control Swab:</a:t>
            </a:r>
          </a:p>
          <a:p>
            <a:pPr lvl="1"/>
            <a:r>
              <a:rPr lang="en-US"/>
              <a:t>swab is dried with buffer solution and preservative, in the same formulation as the positive control without the signal protein.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PERFORMANCE:</a:t>
            </a:r>
          </a:p>
          <a:p>
            <a:r>
              <a:rPr lang="en-US" dirty="0"/>
              <a:t>226 direct nasal swabs prospectively collected and enrolled from individual symptomatic patients (within 5 days of onset) who were suspected of COVID-19</a:t>
            </a:r>
          </a:p>
          <a:p>
            <a:r>
              <a:rPr lang="en-US" dirty="0"/>
              <a:t>As with all antigen tests, performance has been demonstrated to decrease as days since symptom onset increases</a:t>
            </a:r>
          </a:p>
          <a:p>
            <a:r>
              <a:rPr lang="en-US" dirty="0"/>
              <a:t>Nasal swabs were collected following the dual nares method</a:t>
            </a:r>
          </a:p>
          <a:p>
            <a:r>
              <a:rPr lang="en-US" dirty="0"/>
              <a:t>Specimens were frozen within 30 minutes of collection and stored until tested</a:t>
            </a:r>
          </a:p>
          <a:p>
            <a:r>
              <a:rPr lang="en-US" dirty="0"/>
              <a:t>The performance of the BD </a:t>
            </a:r>
            <a:r>
              <a:rPr lang="en-US" dirty="0" err="1"/>
              <a:t>Veritor</a:t>
            </a:r>
            <a:r>
              <a:rPr lang="en-US" dirty="0"/>
              <a:t> System Assay was compared to results of a nasopharyngeal or oropharyngeal molecular (RT-PCR)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as seen below, a test with </a:t>
            </a:r>
            <a:r>
              <a:rPr lang="en-US" sz="2400" b="1"/>
              <a:t>high performance </a:t>
            </a:r>
            <a:r>
              <a:rPr lang="en-US" sz="2400"/>
              <a:t>(95%sensitivity and 98% specificity), when applied to a </a:t>
            </a:r>
            <a:r>
              <a:rPr lang="en-US" sz="2400" b="1"/>
              <a:t>low- prevalence setting, </a:t>
            </a:r>
            <a:r>
              <a:rPr lang="en-US" sz="2400"/>
              <a:t>will result in roughly the same number of true positives and false positives (PPV: ~50%), </a:t>
            </a:r>
          </a:p>
          <a:p>
            <a:r>
              <a:rPr lang="en-US" sz="2400"/>
              <a:t>whereas when applied to a higher prevalence population would result in a much higher positive predictive value (PPV: 95%), with the majority of positive results associated with actual cases. Alternatively,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Remember: performance decreases as time from symptoms increases (more than 5 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415-F11A-441A-A3D0-F11AA089F6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6C4F-234F-D64E-A0B3-B89E16625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48200"/>
            <a:ext cx="7772400" cy="7048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Financial Conflicts of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7EFD1-1E20-D149-A151-9C7FFFE5F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15" y="2360770"/>
            <a:ext cx="8077200" cy="1981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Abiy B. </a:t>
            </a:r>
            <a:r>
              <a:rPr lang="en-US" dirty="0" err="1">
                <a:solidFill>
                  <a:schemeClr val="bg1"/>
                </a:solidFill>
              </a:rPr>
              <a:t>Ambaye</a:t>
            </a:r>
            <a:r>
              <a:rPr lang="en-US" dirty="0">
                <a:solidFill>
                  <a:schemeClr val="bg1"/>
                </a:solidFill>
              </a:rPr>
              <a:t>, MD</a:t>
            </a:r>
          </a:p>
          <a:p>
            <a:r>
              <a:rPr lang="en-US" dirty="0">
                <a:solidFill>
                  <a:schemeClr val="bg1"/>
                </a:solidFill>
              </a:rPr>
              <a:t>Clinical Professor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Vermont College of Medicine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E955EF-CF11-A249-8976-38FAF23A04B3}"/>
              </a:ext>
            </a:extLst>
          </p:cNvPr>
          <p:cNvSpPr txBox="1">
            <a:spLocks/>
          </p:cNvSpPr>
          <p:nvPr/>
        </p:nvSpPr>
        <p:spPr>
          <a:xfrm>
            <a:off x="571500" y="685800"/>
            <a:ext cx="8001000" cy="136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Diagnostic Challenges in COVID-19</a:t>
            </a:r>
          </a:p>
          <a:p>
            <a:r>
              <a:rPr lang="en-US" sz="3200" dirty="0">
                <a:solidFill>
                  <a:srgbClr val="FFFF00"/>
                </a:solidFill>
              </a:rPr>
              <a:t>P2P and ANADACH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E44E2-3218-234B-B506-CCB37D58E0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369" y="5867400"/>
            <a:ext cx="2286001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87DF2-8853-284E-A9A3-1F466CB5E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68" y="5867400"/>
            <a:ext cx="23563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4C7-0295-054C-AF99-EEB362DE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 Diagnostic Tests (RDTs)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68CE-D056-964C-8D2A-F3997192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Easy to perform, faster results (</a:t>
            </a:r>
            <a:r>
              <a:rPr lang="en-US" dirty="0">
                <a:solidFill>
                  <a:srgbClr val="FFFF00"/>
                </a:solidFill>
              </a:rPr>
              <a:t>minutes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Decentralized and </a:t>
            </a:r>
            <a:r>
              <a:rPr lang="en-US" dirty="0">
                <a:solidFill>
                  <a:srgbClr val="FFFF00"/>
                </a:solidFill>
              </a:rPr>
              <a:t>portable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Cheaper</a:t>
            </a:r>
          </a:p>
          <a:p>
            <a:r>
              <a:rPr lang="en-US" dirty="0">
                <a:solidFill>
                  <a:schemeClr val="bg1"/>
                </a:solidFill>
              </a:rPr>
              <a:t>Disadvantages: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Lower Sensitivity </a:t>
            </a:r>
            <a:r>
              <a:rPr lang="en-US" dirty="0">
                <a:solidFill>
                  <a:schemeClr val="bg1"/>
                </a:solidFill>
              </a:rPr>
              <a:t>(increased false negative rate)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Sensitivity: from </a:t>
            </a:r>
            <a:r>
              <a:rPr lang="en-US" dirty="0">
                <a:solidFill>
                  <a:srgbClr val="FFFF00"/>
                </a:solidFill>
              </a:rPr>
              <a:t>&lt;50% to &gt;96%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Comparable specificity to molecular tests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685B-D81B-0A4C-AE04-33905509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Antigen</a:t>
            </a:r>
            <a:r>
              <a:rPr lang="en-US" dirty="0">
                <a:solidFill>
                  <a:schemeClr val="bg1"/>
                </a:solidFill>
              </a:rPr>
              <a:t> RDTs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70FF-3796-964B-90F9-E880465F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detection of active infection (similar to molecular)</a:t>
            </a:r>
          </a:p>
          <a:p>
            <a:r>
              <a:rPr lang="en-US" dirty="0">
                <a:solidFill>
                  <a:schemeClr val="bg1"/>
                </a:solidFill>
              </a:rPr>
              <a:t>More likely to be affordable (Target price </a:t>
            </a:r>
            <a:r>
              <a:rPr lang="en-US" dirty="0">
                <a:solidFill>
                  <a:srgbClr val="FFFF00"/>
                </a:solidFill>
              </a:rPr>
              <a:t>$1/test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Should meet performance requirements: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High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specificity</a:t>
            </a:r>
            <a:r>
              <a:rPr lang="en-US" dirty="0">
                <a:solidFill>
                  <a:schemeClr val="bg1"/>
                </a:solidFill>
              </a:rPr>
              <a:t> (&gt;97) and </a:t>
            </a:r>
            <a:r>
              <a:rPr lang="en-US" dirty="0">
                <a:solidFill>
                  <a:srgbClr val="FFFF00"/>
                </a:solidFill>
              </a:rPr>
              <a:t>sensitivity</a:t>
            </a:r>
            <a:r>
              <a:rPr lang="en-US" dirty="0">
                <a:solidFill>
                  <a:schemeClr val="bg1"/>
                </a:solidFill>
              </a:rPr>
              <a:t> (&gt;80%)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 manufacturing capacity in HIC &amp; </a:t>
            </a:r>
            <a:r>
              <a:rPr lang="en-US" dirty="0">
                <a:solidFill>
                  <a:srgbClr val="FFFF00"/>
                </a:solidFill>
              </a:rPr>
              <a:t>LMIC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Available in a </a:t>
            </a:r>
            <a:r>
              <a:rPr lang="en-US" dirty="0">
                <a:solidFill>
                  <a:srgbClr val="FFFF00"/>
                </a:solidFill>
              </a:rPr>
              <a:t>decentralized</a:t>
            </a:r>
            <a:r>
              <a:rPr lang="en-US" dirty="0">
                <a:solidFill>
                  <a:schemeClr val="bg1"/>
                </a:solidFill>
              </a:rPr>
              <a:t> setting after short training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Easy sample collection* without </a:t>
            </a:r>
            <a:r>
              <a:rPr lang="en-US" dirty="0">
                <a:solidFill>
                  <a:srgbClr val="FFFF00"/>
                </a:solidFill>
              </a:rPr>
              <a:t>cold storage requirement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* preferably </a:t>
            </a:r>
            <a:r>
              <a:rPr lang="en-US" dirty="0">
                <a:solidFill>
                  <a:srgbClr val="FFFF00"/>
                </a:solidFill>
              </a:rPr>
              <a:t>self-collection</a:t>
            </a:r>
            <a:r>
              <a:rPr lang="en-US" dirty="0">
                <a:solidFill>
                  <a:schemeClr val="bg1"/>
                </a:solidFill>
              </a:rPr>
              <a:t>: saliva, or nasal swab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Easy to use procedures and results </a:t>
            </a:r>
            <a:r>
              <a:rPr lang="en-US" dirty="0">
                <a:solidFill>
                  <a:srgbClr val="FFFF00"/>
                </a:solidFill>
              </a:rPr>
              <a:t>interpreted visually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50811"/>
            <a:ext cx="8871555" cy="5831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58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2461-B466-BD4F-98B8-7D507FBA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>
                <a:solidFill>
                  <a:srgbClr val="FFFF00"/>
                </a:solidFill>
              </a:rPr>
              <a:t>FDA</a:t>
            </a:r>
            <a:r>
              <a:rPr lang="en-US" dirty="0">
                <a:solidFill>
                  <a:schemeClr val="bg1"/>
                </a:solidFill>
              </a:rPr>
              <a:t> granted EUA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2 Antigen RDTs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many more on the WHO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0CE9A0-9A51-544F-84F3-77CC716C5894}"/>
              </a:ext>
            </a:extLst>
          </p:cNvPr>
          <p:cNvGrpSpPr/>
          <p:nvPr/>
        </p:nvGrpSpPr>
        <p:grpSpPr>
          <a:xfrm>
            <a:off x="76200" y="2780916"/>
            <a:ext cx="8991600" cy="2270606"/>
            <a:chOff x="76200" y="2780916"/>
            <a:chExt cx="8991600" cy="2270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786BA1-877D-004B-81C2-E22802969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2780916"/>
              <a:ext cx="8991600" cy="227060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85303-5B76-EF41-A4BE-748EE73946C1}"/>
                </a:ext>
              </a:extLst>
            </p:cNvPr>
            <p:cNvSpPr/>
            <p:nvPr/>
          </p:nvSpPr>
          <p:spPr>
            <a:xfrm>
              <a:off x="1143000" y="3048000"/>
              <a:ext cx="1371600" cy="16846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58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9A64C-74E9-2D44-866A-8F823640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BD (</a:t>
            </a:r>
            <a:r>
              <a:rPr lang="en-US" sz="3200" dirty="0">
                <a:solidFill>
                  <a:srgbClr val="FFFF00"/>
                </a:solidFill>
              </a:rPr>
              <a:t>Becton Dickinson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err="1">
                <a:solidFill>
                  <a:schemeClr val="bg1"/>
                </a:solidFill>
              </a:rPr>
              <a:t>Veritor</a:t>
            </a:r>
            <a:r>
              <a:rPr lang="en-US" sz="3200" dirty="0">
                <a:solidFill>
                  <a:schemeClr val="bg1"/>
                </a:solidFill>
              </a:rPr>
              <a:t> System for RDT </a:t>
            </a:r>
            <a:r>
              <a:rPr lang="en-US" sz="3200" dirty="0">
                <a:solidFill>
                  <a:srgbClr val="FFFF00"/>
                </a:solidFill>
              </a:rPr>
              <a:t>Antigen</a:t>
            </a:r>
            <a:r>
              <a:rPr lang="en-US" sz="3200" dirty="0">
                <a:solidFill>
                  <a:schemeClr val="bg1"/>
                </a:solidFill>
              </a:rPr>
              <a:t> Detection of SARS-CoV-2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4211A-61CA-8446-9A1E-45998E5877B2}"/>
              </a:ext>
            </a:extLst>
          </p:cNvPr>
          <p:cNvGrpSpPr/>
          <p:nvPr/>
        </p:nvGrpSpPr>
        <p:grpSpPr>
          <a:xfrm>
            <a:off x="1295400" y="1676400"/>
            <a:ext cx="6629400" cy="5110163"/>
            <a:chOff x="1295400" y="1676400"/>
            <a:chExt cx="6629400" cy="5110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8BDF5C-1595-A047-A406-A28D2665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400" y="1676400"/>
              <a:ext cx="6629400" cy="5110163"/>
            </a:xfrm>
            <a:prstGeom prst="rect">
              <a:avLst/>
            </a:prstGeom>
            <a:ln w="9525">
              <a:solidFill>
                <a:schemeClr val="accent1"/>
              </a:solidFill>
            </a:ln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A6B28C9-3041-124C-BDE3-6C63A85C1194}"/>
                </a:ext>
              </a:extLst>
            </p:cNvPr>
            <p:cNvCxnSpPr/>
            <p:nvPr/>
          </p:nvCxnSpPr>
          <p:spPr>
            <a:xfrm>
              <a:off x="4267200" y="2057400"/>
              <a:ext cx="28194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F2195E-1584-5545-ABFF-26E8FFE58469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200400"/>
              <a:ext cx="1524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57505A-C2D0-E045-8A28-F1248F8293E6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819400"/>
              <a:ext cx="381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20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958F-E03A-0545-9679-9CB792EF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816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Qualitative detection of </a:t>
            </a:r>
            <a:r>
              <a:rPr lang="en-US" sz="3000" dirty="0">
                <a:solidFill>
                  <a:srgbClr val="FFFF00"/>
                </a:solidFill>
              </a:rPr>
              <a:t>nucleocapsid</a:t>
            </a:r>
            <a:r>
              <a:rPr lang="en-US" sz="3000" dirty="0">
                <a:solidFill>
                  <a:schemeClr val="bg1"/>
                </a:solidFill>
              </a:rPr>
              <a:t> antigens</a:t>
            </a:r>
          </a:p>
          <a:p>
            <a:r>
              <a:rPr lang="en-US" sz="3000" dirty="0">
                <a:solidFill>
                  <a:schemeClr val="bg1"/>
                </a:solidFill>
              </a:rPr>
              <a:t> Nasal swabs - </a:t>
            </a:r>
            <a:r>
              <a:rPr lang="en-US" sz="3000" dirty="0">
                <a:solidFill>
                  <a:srgbClr val="FFFF00"/>
                </a:solidFill>
              </a:rPr>
              <a:t>first 5 days </a:t>
            </a:r>
            <a:r>
              <a:rPr lang="en-US" sz="3000" dirty="0">
                <a:solidFill>
                  <a:schemeClr val="bg1"/>
                </a:solidFill>
              </a:rPr>
              <a:t>of symptom onset</a:t>
            </a:r>
          </a:p>
          <a:p>
            <a:r>
              <a:rPr lang="en-US" sz="3000" dirty="0">
                <a:solidFill>
                  <a:srgbClr val="FFFF00"/>
                </a:solidFill>
              </a:rPr>
              <a:t>Positive results</a:t>
            </a:r>
            <a:r>
              <a:rPr lang="en-US" sz="3000" dirty="0">
                <a:solidFill>
                  <a:schemeClr val="bg1"/>
                </a:solidFill>
              </a:rPr>
              <a:t>: use for management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High specificity</a:t>
            </a:r>
          </a:p>
          <a:p>
            <a:r>
              <a:rPr lang="en-US" sz="3000" dirty="0">
                <a:solidFill>
                  <a:srgbClr val="FFFF00"/>
                </a:solidFill>
              </a:rPr>
              <a:t>Negative results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Only </a:t>
            </a:r>
            <a:r>
              <a:rPr lang="en-US" sz="2600" dirty="0">
                <a:solidFill>
                  <a:srgbClr val="FFFF00"/>
                </a:solidFill>
              </a:rPr>
              <a:t>presumptive</a:t>
            </a:r>
            <a:r>
              <a:rPr lang="en-US" sz="2600" dirty="0">
                <a:solidFill>
                  <a:schemeClr val="bg1"/>
                </a:solidFill>
              </a:rPr>
              <a:t> - does not rule out infection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 Not be used as the </a:t>
            </a:r>
            <a:r>
              <a:rPr lang="en-US" sz="2600" dirty="0">
                <a:solidFill>
                  <a:srgbClr val="FFFF00"/>
                </a:solidFill>
              </a:rPr>
              <a:t>sole basis </a:t>
            </a:r>
            <a:r>
              <a:rPr lang="en-US" sz="2600" dirty="0">
                <a:solidFill>
                  <a:schemeClr val="bg1"/>
                </a:solidFill>
              </a:rPr>
              <a:t>for management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Re-test with molecular 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 If still suspected (exposure history &amp; clinical findings) </a:t>
            </a:r>
          </a:p>
          <a:p>
            <a:pPr lvl="1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8AC2CD-F0D8-7A47-A041-CC3B208EC1D3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BD </a:t>
            </a:r>
            <a:r>
              <a:rPr lang="en-US" sz="3600" dirty="0" err="1">
                <a:solidFill>
                  <a:schemeClr val="bg1"/>
                </a:solidFill>
              </a:rPr>
              <a:t>Veritor</a:t>
            </a:r>
            <a:r>
              <a:rPr lang="en-US" sz="3600" dirty="0">
                <a:solidFill>
                  <a:schemeClr val="bg1"/>
                </a:solidFill>
              </a:rPr>
              <a:t> System for Antigen RDT</a:t>
            </a:r>
          </a:p>
        </p:txBody>
      </p:sp>
    </p:spTree>
    <p:extLst>
      <p:ext uri="{BB962C8B-B14F-4D97-AF65-F5344CB8AC3E}">
        <p14:creationId xmlns:p14="http://schemas.microsoft.com/office/powerpoint/2010/main" val="40501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A36E-A8EC-BB4F-98E9-B8C0020D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Performance BD </a:t>
            </a:r>
            <a:r>
              <a:rPr lang="en-US" sz="3600" dirty="0" err="1">
                <a:solidFill>
                  <a:schemeClr val="bg1"/>
                </a:solidFill>
              </a:rPr>
              <a:t>Veritor</a:t>
            </a:r>
            <a:r>
              <a:rPr lang="en-US" sz="3600" dirty="0">
                <a:solidFill>
                  <a:schemeClr val="bg1"/>
                </a:solidFill>
              </a:rPr>
              <a:t> System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Antigen vs. Molecular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8AD8E-C90B-754C-A1C4-1F2E164A41CE}"/>
              </a:ext>
            </a:extLst>
          </p:cNvPr>
          <p:cNvSpPr/>
          <p:nvPr/>
        </p:nvSpPr>
        <p:spPr>
          <a:xfrm>
            <a:off x="163285" y="4953000"/>
            <a:ext cx="8817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226 nasal swabs from symptomatic patients (</a:t>
            </a:r>
            <a:r>
              <a:rPr lang="en-US" sz="2200" dirty="0">
                <a:solidFill>
                  <a:srgbClr val="FFFF00"/>
                </a:solidFill>
              </a:rPr>
              <a:t>within 5 days of onset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Antigen RDT compared to results of molecular (RT-PCR)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Sensitivity = 84%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Specificity = 100%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8CFED-0AF5-1E43-ADD6-9C0966CD248C}"/>
              </a:ext>
            </a:extLst>
          </p:cNvPr>
          <p:cNvGrpSpPr/>
          <p:nvPr/>
        </p:nvGrpSpPr>
        <p:grpSpPr>
          <a:xfrm>
            <a:off x="457200" y="1981200"/>
            <a:ext cx="7968343" cy="2743200"/>
            <a:chOff x="457200" y="1981200"/>
            <a:chExt cx="7968343" cy="274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59B6F8-970D-D34D-BEFD-3E7CA7DC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1981200"/>
              <a:ext cx="7968343" cy="27432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003921-3E68-BE4C-AE5E-01CE162A93C1}"/>
                </a:ext>
              </a:extLst>
            </p:cNvPr>
            <p:cNvSpPr/>
            <p:nvPr/>
          </p:nvSpPr>
          <p:spPr>
            <a:xfrm>
              <a:off x="5257800" y="27432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85B10A-ED49-C54D-9E1A-DB8C0CDAEB38}"/>
                </a:ext>
              </a:extLst>
            </p:cNvPr>
            <p:cNvSpPr/>
            <p:nvPr/>
          </p:nvSpPr>
          <p:spPr>
            <a:xfrm>
              <a:off x="3429000" y="30480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60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AA7C-535C-F248-9A32-E7A0C50E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627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Performance of RDTs in high &amp; low prevalence COVID-19 infection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9C34-0610-B34E-8FF9-7F3036FC655D}"/>
              </a:ext>
            </a:extLst>
          </p:cNvPr>
          <p:cNvGrpSpPr/>
          <p:nvPr/>
        </p:nvGrpSpPr>
        <p:grpSpPr>
          <a:xfrm>
            <a:off x="876300" y="1293689"/>
            <a:ext cx="7353300" cy="5488111"/>
            <a:chOff x="876300" y="1219200"/>
            <a:chExt cx="7353300" cy="5488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6C5181-B492-4C41-9716-E061C9C11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300" y="1219200"/>
              <a:ext cx="7353300" cy="5488111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34BC51-3A72-EE46-903A-F01A10657772}"/>
                </a:ext>
              </a:extLst>
            </p:cNvPr>
            <p:cNvSpPr/>
            <p:nvPr/>
          </p:nvSpPr>
          <p:spPr>
            <a:xfrm>
              <a:off x="876300" y="2133600"/>
              <a:ext cx="73533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8A94AC-41A3-E441-957F-5064BFF90E38}"/>
                </a:ext>
              </a:extLst>
            </p:cNvPr>
            <p:cNvSpPr/>
            <p:nvPr/>
          </p:nvSpPr>
          <p:spPr>
            <a:xfrm>
              <a:off x="895350" y="1828800"/>
              <a:ext cx="93345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D4A757-8BEB-654D-8BF4-DA0F3C71AFE8}"/>
                </a:ext>
              </a:extLst>
            </p:cNvPr>
            <p:cNvSpPr/>
            <p:nvPr/>
          </p:nvSpPr>
          <p:spPr>
            <a:xfrm>
              <a:off x="876300" y="3124200"/>
              <a:ext cx="73533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A6E14C-F72B-4349-BD9C-C75E8DBE64FC}"/>
                </a:ext>
              </a:extLst>
            </p:cNvPr>
            <p:cNvSpPr/>
            <p:nvPr/>
          </p:nvSpPr>
          <p:spPr>
            <a:xfrm>
              <a:off x="4876800" y="1219200"/>
              <a:ext cx="6858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F885A9-F91F-214F-BFC3-6CF760F1048B}"/>
                </a:ext>
              </a:extLst>
            </p:cNvPr>
            <p:cNvSpPr/>
            <p:nvPr/>
          </p:nvSpPr>
          <p:spPr>
            <a:xfrm>
              <a:off x="6705600" y="1219200"/>
              <a:ext cx="6858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0C7D98-0243-8249-A71C-201BDFEE8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55" y="837601"/>
            <a:ext cx="1128346" cy="4188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0991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40F-AD59-804D-9018-84A2AA30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Antigen RDT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F00"/>
                </a:solidFill>
              </a:rPr>
              <a:t>High performance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en-US" sz="3600" dirty="0" err="1">
                <a:solidFill>
                  <a:schemeClr val="bg1"/>
                </a:solidFill>
              </a:rPr>
              <a:t>sens</a:t>
            </a:r>
            <a:r>
              <a:rPr lang="en-US" sz="3600" dirty="0">
                <a:solidFill>
                  <a:schemeClr val="bg1"/>
                </a:solidFill>
              </a:rPr>
              <a:t> 95% and </a:t>
            </a:r>
            <a:r>
              <a:rPr lang="en-US" sz="3600" dirty="0" err="1">
                <a:solidFill>
                  <a:schemeClr val="bg1"/>
                </a:solidFill>
              </a:rPr>
              <a:t>specif</a:t>
            </a:r>
            <a:r>
              <a:rPr lang="en-US" sz="3600" dirty="0">
                <a:solidFill>
                  <a:schemeClr val="bg1"/>
                </a:solidFill>
              </a:rPr>
              <a:t> 98%)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5159-B39F-A648-8053-CA235B24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1000</a:t>
            </a:r>
            <a:r>
              <a:rPr lang="en-US" sz="2800" dirty="0">
                <a:solidFill>
                  <a:schemeClr val="bg1"/>
                </a:solidFill>
              </a:rPr>
              <a:t> people with COVID-19 symptoms in </a:t>
            </a:r>
            <a:r>
              <a:rPr lang="en-US" sz="2800" dirty="0">
                <a:solidFill>
                  <a:srgbClr val="FFFF00"/>
                </a:solidFill>
              </a:rPr>
              <a:t>Addis Ababa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prevalence of COVID-19 in Addis Ababa is: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rgbClr val="FFFF00"/>
                </a:solidFill>
              </a:rPr>
              <a:t>2% </a:t>
            </a:r>
            <a:r>
              <a:rPr lang="en-US" dirty="0">
                <a:solidFill>
                  <a:schemeClr val="bg1"/>
                </a:solidFill>
              </a:rPr>
              <a:t>(PPV= 49.2%)                    </a:t>
            </a:r>
            <a:r>
              <a:rPr lang="en-US" dirty="0">
                <a:solidFill>
                  <a:srgbClr val="FFFF00"/>
                </a:solidFill>
              </a:rPr>
              <a:t>30% </a:t>
            </a:r>
            <a:r>
              <a:rPr lang="en-US" dirty="0">
                <a:solidFill>
                  <a:schemeClr val="bg1"/>
                </a:solidFill>
              </a:rPr>
              <a:t>(PPV= 95%)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3D1DE-2025-9E40-8998-3BB1E0E13140}"/>
              </a:ext>
            </a:extLst>
          </p:cNvPr>
          <p:cNvSpPr/>
          <p:nvPr/>
        </p:nvSpPr>
        <p:spPr>
          <a:xfrm>
            <a:off x="4495800" y="4001631"/>
            <a:ext cx="3505200" cy="2246769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FFFF00"/>
                </a:solidFill>
              </a:rPr>
              <a:t>285 True positive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14 false positive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686 True negative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15 false negative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0F2B-3081-8948-8177-D3D1020D09D9}"/>
              </a:ext>
            </a:extLst>
          </p:cNvPr>
          <p:cNvSpPr/>
          <p:nvPr/>
        </p:nvSpPr>
        <p:spPr>
          <a:xfrm>
            <a:off x="346504" y="3982015"/>
            <a:ext cx="3505200" cy="2246769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FFFF00"/>
                </a:solidFill>
              </a:rPr>
              <a:t>19 True positive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20 false positive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960 True negative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1 false negative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0B22D-1C7C-D946-A3D6-DF37A275E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02" y="1491574"/>
            <a:ext cx="7074568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08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3882751-EA15-45AD-86AD-906CDFCC65C4}"/>
              </a:ext>
            </a:extLst>
          </p:cNvPr>
          <p:cNvSpPr/>
          <p:nvPr/>
        </p:nvSpPr>
        <p:spPr>
          <a:xfrm>
            <a:off x="2618565" y="2895600"/>
            <a:ext cx="974558" cy="4090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BABFEC-37CA-42A2-A8D8-FDD684F523E4}"/>
              </a:ext>
            </a:extLst>
          </p:cNvPr>
          <p:cNvSpPr/>
          <p:nvPr/>
        </p:nvSpPr>
        <p:spPr>
          <a:xfrm>
            <a:off x="0" y="602813"/>
            <a:ext cx="3505200" cy="6136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267E03-CD7D-9C47-8453-6110F4C01D66}"/>
              </a:ext>
            </a:extLst>
          </p:cNvPr>
          <p:cNvGrpSpPr/>
          <p:nvPr/>
        </p:nvGrpSpPr>
        <p:grpSpPr>
          <a:xfrm>
            <a:off x="0" y="9144"/>
            <a:ext cx="9144000" cy="6848856"/>
            <a:chOff x="0" y="9144"/>
            <a:chExt cx="9144000" cy="68488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26DE98-89AE-8C48-B991-59F62F7C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144"/>
              <a:ext cx="9144000" cy="684885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4BEF854-2927-7442-972D-80B57A2ADB20}"/>
                </a:ext>
              </a:extLst>
            </p:cNvPr>
            <p:cNvSpPr/>
            <p:nvPr/>
          </p:nvSpPr>
          <p:spPr>
            <a:xfrm>
              <a:off x="2133600" y="1219200"/>
              <a:ext cx="2667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Vermont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62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8F0644-AC2C-2247-884B-EDCDCF6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3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Sofia SARS Antigen FIA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87A0-E47B-C94E-8B61-8C5A902F1A10}"/>
              </a:ext>
            </a:extLst>
          </p:cNvPr>
          <p:cNvSpPr/>
          <p:nvPr/>
        </p:nvSpPr>
        <p:spPr>
          <a:xfrm>
            <a:off x="259492" y="5029200"/>
            <a:ext cx="8388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209 direct nasal swabs from symptomatic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Antigen RDT compared to molecular (RT-PCR)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Sensitivity = 96.7%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Specificity = 100%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24AF4A-68D8-2242-9ED7-F5C13754D79A}"/>
              </a:ext>
            </a:extLst>
          </p:cNvPr>
          <p:cNvGrpSpPr/>
          <p:nvPr/>
        </p:nvGrpSpPr>
        <p:grpSpPr>
          <a:xfrm>
            <a:off x="83820" y="2209800"/>
            <a:ext cx="8740140" cy="2362200"/>
            <a:chOff x="83820" y="2209800"/>
            <a:chExt cx="8740140" cy="2362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73B561-48F3-5442-AE06-01A623DCD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" y="2209800"/>
              <a:ext cx="8740140" cy="236220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9E95EA-87C0-644F-8909-D9E4EF148013}"/>
                </a:ext>
              </a:extLst>
            </p:cNvPr>
            <p:cNvSpPr/>
            <p:nvPr/>
          </p:nvSpPr>
          <p:spPr>
            <a:xfrm>
              <a:off x="2971800" y="34290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DE9DEE-9170-DA4F-91B3-EEED88BBBDEE}"/>
                </a:ext>
              </a:extLst>
            </p:cNvPr>
            <p:cNvSpPr/>
            <p:nvPr/>
          </p:nvSpPr>
          <p:spPr>
            <a:xfrm>
              <a:off x="3657600" y="3200400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88476C6-D980-384A-95F8-CBF751873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41" y="1597364"/>
            <a:ext cx="6806459" cy="42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827C-82DF-B943-B876-39E6948A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 Accelerator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E6669-10F0-3A42-AAE8-408BC127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E0400-B684-9842-9534-C49D889B3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9190892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E1A68-D59E-3646-9015-63E54D036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1356"/>
            <a:ext cx="1128346" cy="4188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3358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393779"/>
            <a:ext cx="7080249" cy="10534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Serology (</a:t>
            </a:r>
            <a:r>
              <a:rPr lang="en-US" sz="3600" dirty="0">
                <a:solidFill>
                  <a:srgbClr val="FFFF00"/>
                </a:solidFill>
              </a:rPr>
              <a:t>Antibody Testing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775377"/>
            <a:ext cx="6153807" cy="48540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Response to different targets in the virus: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</a:rPr>
              <a:t>Anti-Spike (S) protein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More specific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Used for viral entry into host cell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Needed for protection (</a:t>
            </a:r>
            <a:r>
              <a:rPr lang="en-US" dirty="0">
                <a:solidFill>
                  <a:srgbClr val="FFFF00"/>
                </a:solidFill>
              </a:rPr>
              <a:t>neutralizing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</a:rPr>
              <a:t>Anti-Nucleocapsid (N) Protein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Less specific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Highly immunogenic </a:t>
            </a:r>
            <a:r>
              <a:rPr lang="en-US" dirty="0">
                <a:solidFill>
                  <a:schemeClr val="bg1"/>
                </a:solidFill>
              </a:rPr>
              <a:t>and abundant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Most available tests detect this protein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1962B338-5076-404B-A409-889F1B0D9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24600" y="4251803"/>
            <a:ext cx="2681719" cy="2212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A49A7-750D-6F44-B1FB-D1DED073B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814727"/>
            <a:ext cx="2743199" cy="21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299-DB50-46D3-8507-0B489717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457200"/>
            <a:ext cx="8470232" cy="1046351"/>
          </a:xfrm>
          <a:ln w="3175" cmpd="sng"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Levels of SARS-CoV-2 RNA, Antigen &amp; Antibody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after infection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83CF3C4-3BC1-4BB7-B83A-94D62C94F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735" y="1792712"/>
            <a:ext cx="6523957" cy="45259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7EADEE-66CE-433F-8A5C-7BB6D582C7CE}"/>
              </a:ext>
            </a:extLst>
          </p:cNvPr>
          <p:cNvSpPr/>
          <p:nvPr/>
        </p:nvSpPr>
        <p:spPr>
          <a:xfrm>
            <a:off x="1852863" y="6374769"/>
            <a:ext cx="5690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http://www.diazyme.com/covid-19-antibody-tests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7C3CC-24CE-42F7-B8D0-5F4438F3B559}"/>
              </a:ext>
            </a:extLst>
          </p:cNvPr>
          <p:cNvSpPr/>
          <p:nvPr/>
        </p:nvSpPr>
        <p:spPr>
          <a:xfrm>
            <a:off x="7543799" y="4114800"/>
            <a:ext cx="457201" cy="43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7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5B931A5-9EE7-4762-B3AD-E321EB819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17458"/>
              </p:ext>
            </p:extLst>
          </p:nvPr>
        </p:nvGraphicFramePr>
        <p:xfrm>
          <a:off x="457200" y="1602259"/>
          <a:ext cx="8517987" cy="513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F2F3C8A-03A3-4710-A20E-3C952858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317"/>
            <a:ext cx="6009049" cy="7283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Serology (Antibody Test)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5EFAFE-5F16-6845-9B6E-4E6073C0EE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636" y="144290"/>
            <a:ext cx="1932164" cy="18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7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Serology - </a:t>
            </a:r>
            <a:r>
              <a:rPr lang="en-US" sz="3600" dirty="0">
                <a:solidFill>
                  <a:srgbClr val="FFFF00"/>
                </a:solidFill>
              </a:rPr>
              <a:t>Utility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0688"/>
            <a:ext cx="8610600" cy="48021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Screening </a:t>
            </a:r>
            <a:r>
              <a:rPr lang="en-US" sz="2400" dirty="0">
                <a:solidFill>
                  <a:srgbClr val="FFFF00"/>
                </a:solidFill>
              </a:rPr>
              <a:t>previous exposure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beneficial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Public health planning – case fatality rate (</a:t>
            </a:r>
            <a:r>
              <a:rPr lang="en-US" sz="2400" dirty="0">
                <a:solidFill>
                  <a:srgbClr val="FFFF00"/>
                </a:solidFill>
              </a:rPr>
              <a:t>COVID-19 resurgence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Returning to work (aka </a:t>
            </a:r>
            <a:r>
              <a:rPr lang="en-US" sz="2400" dirty="0">
                <a:solidFill>
                  <a:srgbClr val="FFFF00"/>
                </a:solidFill>
              </a:rPr>
              <a:t>Immunity Passport</a:t>
            </a:r>
            <a:r>
              <a:rPr lang="en-US" sz="2400" dirty="0">
                <a:solidFill>
                  <a:schemeClr val="bg1"/>
                </a:solidFill>
              </a:rPr>
              <a:t>)?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Protective effect and durability </a:t>
            </a:r>
            <a:r>
              <a:rPr lang="en-US" dirty="0">
                <a:solidFill>
                  <a:srgbClr val="FFFF00"/>
                </a:solidFill>
              </a:rPr>
              <a:t>not yet determined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Screening </a:t>
            </a:r>
            <a:r>
              <a:rPr lang="en-US" sz="2400" dirty="0">
                <a:solidFill>
                  <a:srgbClr val="FFFF00"/>
                </a:solidFill>
              </a:rPr>
              <a:t>currently infected </a:t>
            </a:r>
            <a:r>
              <a:rPr lang="en-US" sz="2400" dirty="0">
                <a:solidFill>
                  <a:schemeClr val="bg1"/>
                </a:solidFill>
              </a:rPr>
              <a:t>patients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not beneficial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>
                <a:solidFill>
                  <a:srgbClr val="FFFF00"/>
                </a:solidFill>
              </a:rPr>
              <a:t>low prevalence </a:t>
            </a:r>
            <a:r>
              <a:rPr lang="en-US" sz="2400" dirty="0">
                <a:solidFill>
                  <a:schemeClr val="bg1"/>
                </a:solidFill>
              </a:rPr>
              <a:t>of infection (</a:t>
            </a:r>
            <a:r>
              <a:rPr lang="en-US" sz="2400" dirty="0">
                <a:solidFill>
                  <a:srgbClr val="FFFF00"/>
                </a:solidFill>
              </a:rPr>
              <a:t>very low PPV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Recent FDA warning regarding </a:t>
            </a:r>
            <a:r>
              <a:rPr lang="en-US" sz="2400" dirty="0">
                <a:solidFill>
                  <a:srgbClr val="FFC000"/>
                </a:solidFill>
              </a:rPr>
              <a:t>fraudulent claims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Convalescent Serum</a:t>
            </a:r>
            <a:r>
              <a:rPr lang="en-US" sz="2400" dirty="0">
                <a:solidFill>
                  <a:schemeClr val="bg1"/>
                </a:solidFill>
              </a:rPr>
              <a:t>: treatment of severely ill patients?</a:t>
            </a:r>
          </a:p>
        </p:txBody>
      </p:sp>
    </p:spTree>
    <p:extLst>
      <p:ext uri="{BB962C8B-B14F-4D97-AF65-F5344CB8AC3E}">
        <p14:creationId xmlns:p14="http://schemas.microsoft.com/office/powerpoint/2010/main" val="342871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71F80-842E-C14B-8F23-D16F4885E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9DE7-95AE-4C44-B474-22B38D4E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304800"/>
            <a:ext cx="4038600" cy="933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B050"/>
                </a:solidFill>
              </a:rPr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790E84-F4A1-D04B-B231-ED410DB34918}"/>
              </a:ext>
            </a:extLst>
          </p:cNvPr>
          <p:cNvSpPr txBox="1">
            <a:spLocks/>
          </p:cNvSpPr>
          <p:nvPr/>
        </p:nvSpPr>
        <p:spPr>
          <a:xfrm>
            <a:off x="152400" y="1371600"/>
            <a:ext cx="891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300" b="1" i="1" dirty="0">
                <a:solidFill>
                  <a:srgbClr val="00B050"/>
                </a:solidFill>
              </a:rPr>
              <a:t>“in a pandemic, no one is safe until everyone is safe”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CDC3B-7F9C-0341-963F-42D9118B2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9" y="6096000"/>
            <a:ext cx="2286001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22A58-A77D-184B-AD2A-4E9662645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0"/>
            <a:ext cx="23563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13781-436A-0C4C-945C-34295EEA5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31" y="4343399"/>
            <a:ext cx="6324600" cy="2209801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AC0CD-7C35-D94A-9385-2B01A74F3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31" y="1427283"/>
            <a:ext cx="6324600" cy="2743201"/>
          </a:xfrm>
          <a:prstGeom prst="rect">
            <a:avLst/>
          </a:prstGeom>
          <a:ln w="9525">
            <a:solidFill>
              <a:srgbClr val="00B0F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7A492E-2B84-144E-B992-0BA950A5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Vermont (pop 620K)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9EF62-FBE8-C34D-A52E-AE3B9A3C4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953000"/>
            <a:ext cx="2357377" cy="990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EDBD9-7E4C-1041-BC68-46BD9B17D5E0}"/>
              </a:ext>
            </a:extLst>
          </p:cNvPr>
          <p:cNvSpPr/>
          <p:nvPr/>
        </p:nvSpPr>
        <p:spPr>
          <a:xfrm>
            <a:off x="7315200" y="4419600"/>
            <a:ext cx="106792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Florida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4135B-E108-C74E-96A1-3D8CE2C1D3B3}"/>
              </a:ext>
            </a:extLst>
          </p:cNvPr>
          <p:cNvGrpSpPr/>
          <p:nvPr/>
        </p:nvGrpSpPr>
        <p:grpSpPr>
          <a:xfrm>
            <a:off x="6705600" y="1561070"/>
            <a:ext cx="2397439" cy="1639330"/>
            <a:chOff x="6705600" y="1561070"/>
            <a:chExt cx="2397439" cy="16393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81F2CA3-9643-6B44-AC2D-4D3954094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5600" y="1561070"/>
              <a:ext cx="2397439" cy="163933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39B8EED-D0FA-2442-B4FD-928B4F8D20B6}"/>
                </a:ext>
              </a:extLst>
            </p:cNvPr>
            <p:cNvSpPr/>
            <p:nvPr/>
          </p:nvSpPr>
          <p:spPr>
            <a:xfrm>
              <a:off x="8001000" y="20574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7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8DC6-B863-854E-A3C0-FB52183D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Number of Tests per 100K Population Worldwide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36381-B442-6741-94A5-8B6785962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5588"/>
            <a:ext cx="9144000" cy="57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8680-BBA9-EF4B-B81A-1DFF43A8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SARS-COV-2 Targets for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345A-1652-BC4B-BB61-5AD2C97B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98" y="62484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283AE8-EFB2-7349-A7D6-6216569E4876}"/>
              </a:ext>
            </a:extLst>
          </p:cNvPr>
          <p:cNvGrpSpPr/>
          <p:nvPr/>
        </p:nvGrpSpPr>
        <p:grpSpPr>
          <a:xfrm>
            <a:off x="0" y="979715"/>
            <a:ext cx="9144000" cy="5878285"/>
            <a:chOff x="0" y="979715"/>
            <a:chExt cx="9144000" cy="58782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25B20D-5AD5-C34E-B194-94F51213B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79715"/>
              <a:ext cx="9144000" cy="587828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333A297-C887-034E-B814-97AC83497A6A}"/>
                </a:ext>
              </a:extLst>
            </p:cNvPr>
            <p:cNvSpPr/>
            <p:nvPr/>
          </p:nvSpPr>
          <p:spPr>
            <a:xfrm>
              <a:off x="6629400" y="1142999"/>
              <a:ext cx="1676400" cy="41116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22215B-71BB-8C48-A5F6-DE2B0D39575E}"/>
                </a:ext>
              </a:extLst>
            </p:cNvPr>
            <p:cNvSpPr/>
            <p:nvPr/>
          </p:nvSpPr>
          <p:spPr>
            <a:xfrm>
              <a:off x="6858000" y="4541837"/>
              <a:ext cx="1676400" cy="56356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5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299-DB50-46D3-8507-0B489717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95" y="152400"/>
            <a:ext cx="7010400" cy="1066157"/>
          </a:xfrm>
          <a:ln w="3175" cmpd="sng"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Levels of SARS-CoV-2 RNA, Antigen, and Antibody (IgM, IgG) after infection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83CF3C4-3BC1-4BB7-B83A-94D62C94F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05" y="1239810"/>
            <a:ext cx="7540990" cy="52315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7EADEE-66CE-433F-8A5C-7BB6D582C7CE}"/>
              </a:ext>
            </a:extLst>
          </p:cNvPr>
          <p:cNvSpPr/>
          <p:nvPr/>
        </p:nvSpPr>
        <p:spPr>
          <a:xfrm>
            <a:off x="1600200" y="6436166"/>
            <a:ext cx="5690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www.diazyme.com</a:t>
            </a:r>
            <a:r>
              <a:rPr lang="en-US" sz="1600" dirty="0"/>
              <a:t>/covid-19-antibody-tests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7C3CC-24CE-42F7-B8D0-5F4438F3B559}"/>
              </a:ext>
            </a:extLst>
          </p:cNvPr>
          <p:cNvSpPr/>
          <p:nvPr/>
        </p:nvSpPr>
        <p:spPr>
          <a:xfrm>
            <a:off x="7961495" y="3920980"/>
            <a:ext cx="457200" cy="433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??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6BC15B-82FE-7241-8691-A8EFB1A40101}"/>
              </a:ext>
            </a:extLst>
          </p:cNvPr>
          <p:cNvCxnSpPr>
            <a:cxnSpLocks/>
          </p:cNvCxnSpPr>
          <p:nvPr/>
        </p:nvCxnSpPr>
        <p:spPr>
          <a:xfrm flipV="1">
            <a:off x="1828800" y="3429000"/>
            <a:ext cx="838200" cy="9839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C61810-BF56-524B-B2A2-3E05CE725848}"/>
              </a:ext>
            </a:extLst>
          </p:cNvPr>
          <p:cNvCxnSpPr>
            <a:cxnSpLocks/>
          </p:cNvCxnSpPr>
          <p:nvPr/>
        </p:nvCxnSpPr>
        <p:spPr>
          <a:xfrm>
            <a:off x="6529136" y="6605443"/>
            <a:ext cx="76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F7C91-5D7D-FB46-952F-DE2708FA7A0C}"/>
              </a:ext>
            </a:extLst>
          </p:cNvPr>
          <p:cNvSpPr/>
          <p:nvPr/>
        </p:nvSpPr>
        <p:spPr>
          <a:xfrm>
            <a:off x="7291136" y="6420777"/>
            <a:ext cx="1358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AC6A4"/>
                </a:solidFill>
              </a:rPr>
              <a:t>Antigen Test</a:t>
            </a:r>
          </a:p>
        </p:txBody>
      </p:sp>
    </p:spTree>
    <p:extLst>
      <p:ext uri="{BB962C8B-B14F-4D97-AF65-F5344CB8AC3E}">
        <p14:creationId xmlns:p14="http://schemas.microsoft.com/office/powerpoint/2010/main" val="240187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845"/>
            <a:ext cx="8229600" cy="7239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FDA Emergency Use Authorization (EUA)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365" y="6486320"/>
            <a:ext cx="8403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www.fda.gov</a:t>
            </a:r>
            <a:r>
              <a:rPr lang="en-US" sz="1200" dirty="0"/>
              <a:t>/medical-devices/emergency-situations-medical-devices/emergency-use-authorizations#covid19ivd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6E1D4-43AA-B440-B06A-4F89A3099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65" y="1275592"/>
            <a:ext cx="7368035" cy="5210728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81200" y="2694801"/>
            <a:ext cx="4191000" cy="2438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FDA EUA (July 27. 2020)</a:t>
            </a:r>
            <a:r>
              <a:rPr lang="en-US" sz="2800" dirty="0">
                <a:solidFill>
                  <a:srgbClr val="0F80FF"/>
                </a:solidFill>
              </a:rPr>
              <a:t>*</a:t>
            </a:r>
          </a:p>
          <a:p>
            <a:pPr algn="ctr"/>
            <a:endParaRPr lang="en-US" sz="1200" u="sng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103 Molecular/PCR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33 Serology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2 Antigen </a:t>
            </a: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F80FF"/>
                </a:solidFill>
              </a:rPr>
              <a:t>* Currently are no FDA-approved tests </a:t>
            </a:r>
          </a:p>
        </p:txBody>
      </p:sp>
    </p:spTree>
    <p:extLst>
      <p:ext uri="{BB962C8B-B14F-4D97-AF65-F5344CB8AC3E}">
        <p14:creationId xmlns:p14="http://schemas.microsoft.com/office/powerpoint/2010/main" val="26139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C5E2-C419-B14F-A1FA-A24D8F1D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Molecular (RT-PCR)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05E1-8B7B-2C47-8FA4-4203538A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rgbClr val="FFFF00"/>
                </a:solidFill>
              </a:rPr>
              <a:t>Gold standard</a:t>
            </a:r>
            <a:r>
              <a:rPr lang="en-US" dirty="0">
                <a:solidFill>
                  <a:schemeClr val="bg1"/>
                </a:solidFill>
              </a:rPr>
              <a:t>, more accurate and reliable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But it is:</a:t>
            </a:r>
          </a:p>
          <a:p>
            <a:pPr lvl="1" fontAlgn="base"/>
            <a:r>
              <a:rPr lang="en-US" dirty="0">
                <a:solidFill>
                  <a:srgbClr val="FFFF00"/>
                </a:solidFill>
              </a:rPr>
              <a:t>Complex</a:t>
            </a:r>
            <a:r>
              <a:rPr lang="en-US" dirty="0">
                <a:solidFill>
                  <a:schemeClr val="bg1"/>
                </a:solidFill>
              </a:rPr>
              <a:t> and highly </a:t>
            </a:r>
            <a:r>
              <a:rPr lang="en-US" dirty="0">
                <a:solidFill>
                  <a:srgbClr val="FFFF00"/>
                </a:solidFill>
              </a:rPr>
              <a:t>centralized</a:t>
            </a:r>
            <a:r>
              <a:rPr lang="en-US" dirty="0">
                <a:solidFill>
                  <a:schemeClr val="bg1"/>
                </a:solidFill>
              </a:rPr>
              <a:t> test</a:t>
            </a:r>
          </a:p>
          <a:p>
            <a:pPr lvl="1" fontAlgn="base"/>
            <a:r>
              <a:rPr lang="en-US" dirty="0">
                <a:solidFill>
                  <a:srgbClr val="FFFF00"/>
                </a:solidFill>
              </a:rPr>
              <a:t>Expensive </a:t>
            </a:r>
          </a:p>
          <a:p>
            <a:pPr lvl="2" fontAlgn="base"/>
            <a:r>
              <a:rPr lang="en-US" dirty="0">
                <a:solidFill>
                  <a:schemeClr val="bg1"/>
                </a:solidFill>
              </a:rPr>
              <a:t>Difficult to access by low and middle income countries (LMICs)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Does not meet current demand worldwide</a:t>
            </a:r>
          </a:p>
          <a:p>
            <a:pPr lvl="2" fontAlgn="base"/>
            <a:r>
              <a:rPr lang="en-US" dirty="0">
                <a:solidFill>
                  <a:srgbClr val="FFFF00"/>
                </a:solidFill>
              </a:rPr>
              <a:t>~500 </a:t>
            </a:r>
            <a:r>
              <a:rPr lang="en-US" dirty="0">
                <a:solidFill>
                  <a:schemeClr val="bg1"/>
                </a:solidFill>
              </a:rPr>
              <a:t>million tests needed in </a:t>
            </a:r>
            <a:r>
              <a:rPr lang="en-US" dirty="0">
                <a:solidFill>
                  <a:srgbClr val="FFFF00"/>
                </a:solidFill>
              </a:rPr>
              <a:t>LMICs</a:t>
            </a:r>
            <a:r>
              <a:rPr lang="en-US" dirty="0">
                <a:solidFill>
                  <a:schemeClr val="bg1"/>
                </a:solidFill>
              </a:rPr>
              <a:t> over the next year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Rapid Diagnostic Tests (</a:t>
            </a:r>
            <a:r>
              <a:rPr lang="en-US" dirty="0">
                <a:solidFill>
                  <a:srgbClr val="FFFF00"/>
                </a:solidFill>
              </a:rPr>
              <a:t>RDTs</a:t>
            </a:r>
            <a:r>
              <a:rPr lang="en-US" dirty="0">
                <a:solidFill>
                  <a:schemeClr val="bg1"/>
                </a:solidFill>
              </a:rPr>
              <a:t>) can fill this gap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515AA-29EB-3B4F-A6B9-5DFD773A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2146701"/>
            <a:ext cx="1981199" cy="15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85" y="913360"/>
            <a:ext cx="7629757" cy="129530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Rapid Diagnostic Tests (RDTs)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071EFA-DA36-4EF9-B2A5-6A1E907E5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162485"/>
              </p:ext>
            </p:extLst>
          </p:nvPr>
        </p:nvGraphicFramePr>
        <p:xfrm>
          <a:off x="678451" y="2771096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{1DF4920B-0537-A149-8696-C46FA7963734}tf10001120</Template>
  <TotalTime>5215</TotalTime>
  <Words>1368</Words>
  <Application>Microsoft Macintosh PowerPoint</Application>
  <PresentationFormat>On-screen Show (4:3)</PresentationFormat>
  <Paragraphs>188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No Financial Conflicts of Interest</vt:lpstr>
      <vt:lpstr>PowerPoint Presentation</vt:lpstr>
      <vt:lpstr>Vermont (pop 620K)</vt:lpstr>
      <vt:lpstr>Number of Tests per 100K Population Worldwide</vt:lpstr>
      <vt:lpstr>SARS-COV-2 Targets for Testing</vt:lpstr>
      <vt:lpstr>Levels of SARS-CoV-2 RNA, Antigen, and Antibody (IgM, IgG) after infection</vt:lpstr>
      <vt:lpstr>FDA Emergency Use Authorization (EUA) </vt:lpstr>
      <vt:lpstr>Molecular (RT-PCR) Test</vt:lpstr>
      <vt:lpstr>Rapid Diagnostic Tests (RDTs)</vt:lpstr>
      <vt:lpstr>Rapid Diagnostic Tests (RDTs)</vt:lpstr>
      <vt:lpstr>Antigen RDTs </vt:lpstr>
      <vt:lpstr>PowerPoint Presentation</vt:lpstr>
      <vt:lpstr>US FDA granted EUA   2 Antigen RDTs many more on the WHO website</vt:lpstr>
      <vt:lpstr>BD (Becton Dickinson) Veritor System for RDT Antigen Detection of SARS-CoV-2</vt:lpstr>
      <vt:lpstr>PowerPoint Presentation</vt:lpstr>
      <vt:lpstr>Performance BD Veritor System  Antigen vs. Molecular  </vt:lpstr>
      <vt:lpstr>Performance of RDTs in high &amp; low prevalence COVID-19 infection</vt:lpstr>
      <vt:lpstr>Antigen RDT  (High performance: sens 95% and specif 98%) </vt:lpstr>
      <vt:lpstr>PowerPoint Presentation</vt:lpstr>
      <vt:lpstr>Sofia SARS Antigen FIA</vt:lpstr>
      <vt:lpstr>ACT Accelerator Initiative</vt:lpstr>
      <vt:lpstr>Serology (Antibody Testing)</vt:lpstr>
      <vt:lpstr>Levels of SARS-CoV-2 RNA, Antigen &amp; Antibody  after infection</vt:lpstr>
      <vt:lpstr>Serology (Antibody Test)</vt:lpstr>
      <vt:lpstr>Serology - Utility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Challenges  COVID-19</dc:title>
  <dc:creator>Begna, Kebede H., M.D.</dc:creator>
  <cp:lastModifiedBy>abiy ambaye</cp:lastModifiedBy>
  <cp:revision>134</cp:revision>
  <dcterms:created xsi:type="dcterms:W3CDTF">2006-08-16T00:00:00Z</dcterms:created>
  <dcterms:modified xsi:type="dcterms:W3CDTF">2020-08-01T12:57:07Z</dcterms:modified>
</cp:coreProperties>
</file>