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2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33"/>
  </p:normalViewPr>
  <p:slideViewPr>
    <p:cSldViewPr snapToGrid="0" snapToObjects="1">
      <p:cViewPr varScale="1">
        <p:scale>
          <a:sx n="38" d="100"/>
          <a:sy n="38" d="100"/>
        </p:scale>
        <p:origin x="21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Webinar on Governance of African Pharmaceutical Value Chain"/>
          <p:cNvSpPr txBox="1"/>
          <p:nvPr/>
        </p:nvSpPr>
        <p:spPr>
          <a:xfrm>
            <a:off x="4253877" y="7380495"/>
            <a:ext cx="15876245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0C037F"/>
                </a:solidFill>
              </a:defRPr>
            </a:lvl1pPr>
          </a:lstStyle>
          <a:p>
            <a:r>
              <a:t>Webinar on Governance of African Pharmaceutical Value Chain</a:t>
            </a:r>
          </a:p>
        </p:txBody>
      </p:sp>
      <p:sp>
        <p:nvSpPr>
          <p:cNvPr id="152" name="“The chain is only as strong as its weakest link”…"/>
          <p:cNvSpPr txBox="1"/>
          <p:nvPr/>
        </p:nvSpPr>
        <p:spPr>
          <a:xfrm>
            <a:off x="9848696" y="10847937"/>
            <a:ext cx="10944807" cy="1068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3200" i="1"/>
            </a:pPr>
            <a:r>
              <a:t>“The chain is only as strong as its weakest link”</a:t>
            </a:r>
          </a:p>
          <a:p>
            <a:pPr algn="r">
              <a:defRPr sz="3200"/>
            </a:pPr>
            <a:r>
              <a:t>Thomas Reid’s</a:t>
            </a:r>
          </a:p>
        </p:txBody>
      </p:sp>
      <p:pic>
        <p:nvPicPr>
          <p:cNvPr id="153" name="Group" descr="Gro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67" y="1844536"/>
            <a:ext cx="7029685" cy="2677415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149321" y="12911517"/>
            <a:ext cx="269647" cy="43667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155" name="Presentation-02.png" descr="Presentation-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3175" y="9941162"/>
            <a:ext cx="6710825" cy="377483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370560-03D3-0AF6-206B-8C867D3ED881}"/>
              </a:ext>
            </a:extLst>
          </p:cNvPr>
          <p:cNvSpPr txBox="1"/>
          <p:nvPr/>
        </p:nvSpPr>
        <p:spPr>
          <a:xfrm>
            <a:off x="154529" y="13162078"/>
            <a:ext cx="181864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G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© This content is copyright of Health G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</a:t>
            </a:r>
            <a:r>
              <a:rPr kumimoji="0" lang="en-EG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vernance I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</a:t>
            </a:r>
            <a:r>
              <a:rPr kumimoji="0" lang="en-EG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tenratinoal LLC and not to be used without prior approval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"/>
          <p:cNvGrpSpPr/>
          <p:nvPr/>
        </p:nvGrpSpPr>
        <p:grpSpPr>
          <a:xfrm>
            <a:off x="974763" y="373774"/>
            <a:ext cx="22434474" cy="1469692"/>
            <a:chOff x="0" y="0"/>
            <a:chExt cx="22434473" cy="1469691"/>
          </a:xfrm>
        </p:grpSpPr>
        <p:sp>
          <p:nvSpPr>
            <p:cNvPr id="178" name="Governance-related risks in pharmaceutical supply chain…"/>
            <p:cNvSpPr/>
            <p:nvPr/>
          </p:nvSpPr>
          <p:spPr>
            <a:xfrm>
              <a:off x="0" y="710320"/>
              <a:ext cx="1654593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sz="4000">
                  <a:solidFill>
                    <a:srgbClr val="0C037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Governance-related risks in pharmaceutical supply chain</a:t>
              </a:r>
            </a:p>
            <a:p>
              <a:pPr algn="l">
                <a:defRPr sz="4000">
                  <a:solidFill>
                    <a:srgbClr val="2200F5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An investor’s perspective</a:t>
              </a:r>
            </a:p>
          </p:txBody>
        </p:sp>
        <p:pic>
          <p:nvPicPr>
            <p:cNvPr id="179" name="IMG_1119.jpeg" descr="IMG_1119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09070" y="0"/>
              <a:ext cx="3825404" cy="14569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0" name="Line"/>
            <p:cNvSpPr/>
            <p:nvPr/>
          </p:nvSpPr>
          <p:spPr>
            <a:xfrm>
              <a:off x="69063" y="1469691"/>
              <a:ext cx="22083788" cy="1"/>
            </a:xfrm>
            <a:prstGeom prst="line">
              <a:avLst/>
            </a:prstGeom>
            <a:noFill/>
            <a:ln w="50800" cap="flat">
              <a:solidFill>
                <a:srgbClr val="0C037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8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9236" y="12839700"/>
            <a:ext cx="977901" cy="876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528362" y="12787478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B28DF-9882-E3F4-4570-5CCE36E088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87" b="3422"/>
          <a:stretch/>
        </p:blipFill>
        <p:spPr>
          <a:xfrm>
            <a:off x="7058458" y="2707804"/>
            <a:ext cx="9368367" cy="1013189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"/>
          <p:cNvGrpSpPr/>
          <p:nvPr/>
        </p:nvGrpSpPr>
        <p:grpSpPr>
          <a:xfrm>
            <a:off x="974763" y="373774"/>
            <a:ext cx="22434474" cy="1469692"/>
            <a:chOff x="0" y="0"/>
            <a:chExt cx="22434473" cy="1469691"/>
          </a:xfrm>
        </p:grpSpPr>
        <p:sp>
          <p:nvSpPr>
            <p:cNvPr id="185" name="Governance-related risks in pharmaceutical supply chain…"/>
            <p:cNvSpPr/>
            <p:nvPr/>
          </p:nvSpPr>
          <p:spPr>
            <a:xfrm>
              <a:off x="0" y="710320"/>
              <a:ext cx="1654593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sz="4000">
                  <a:solidFill>
                    <a:srgbClr val="0C037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Governance-related risks in pharmaceutical supply chain</a:t>
              </a:r>
            </a:p>
            <a:p>
              <a:pPr algn="l">
                <a:defRPr sz="4000">
                  <a:solidFill>
                    <a:srgbClr val="2200F5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Risks are across 14 main functions</a:t>
              </a:r>
            </a:p>
          </p:txBody>
        </p:sp>
        <p:pic>
          <p:nvPicPr>
            <p:cNvPr id="186" name="IMG_1119.jpeg" descr="IMG_1119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09070" y="0"/>
              <a:ext cx="3825404" cy="14569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7" name="Line"/>
            <p:cNvSpPr/>
            <p:nvPr/>
          </p:nvSpPr>
          <p:spPr>
            <a:xfrm>
              <a:off x="69063" y="1469691"/>
              <a:ext cx="22083788" cy="1"/>
            </a:xfrm>
            <a:prstGeom prst="line">
              <a:avLst/>
            </a:prstGeom>
            <a:noFill/>
            <a:ln w="50800" cap="flat">
              <a:solidFill>
                <a:srgbClr val="0C037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27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9236" y="12839700"/>
            <a:ext cx="977901" cy="876300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528362" y="12787478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2249E3-8D01-ED92-62F1-8FDD51BBD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826" y="2267762"/>
            <a:ext cx="21868943" cy="105719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roup"/>
          <p:cNvGrpSpPr/>
          <p:nvPr/>
        </p:nvGrpSpPr>
        <p:grpSpPr>
          <a:xfrm>
            <a:off x="974763" y="373774"/>
            <a:ext cx="22434474" cy="1469692"/>
            <a:chOff x="0" y="0"/>
            <a:chExt cx="22434473" cy="1469691"/>
          </a:xfrm>
        </p:grpSpPr>
        <p:sp>
          <p:nvSpPr>
            <p:cNvPr id="376" name="Governance-related risks in pharmaceutical supply chain…"/>
            <p:cNvSpPr/>
            <p:nvPr/>
          </p:nvSpPr>
          <p:spPr>
            <a:xfrm>
              <a:off x="0" y="710320"/>
              <a:ext cx="1654593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sz="4000">
                  <a:solidFill>
                    <a:srgbClr val="0C037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Governance-related risks in pharmaceutical supply chain</a:t>
              </a:r>
            </a:p>
            <a:p>
              <a:pPr algn="l">
                <a:defRPr sz="4000">
                  <a:solidFill>
                    <a:srgbClr val="2200F5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Why actors fail to realize value?</a:t>
              </a:r>
            </a:p>
          </p:txBody>
        </p:sp>
        <p:pic>
          <p:nvPicPr>
            <p:cNvPr id="377" name="IMG_1119.jpeg" descr="IMG_1119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09070" y="0"/>
              <a:ext cx="3825404" cy="14569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8" name="Line"/>
            <p:cNvSpPr/>
            <p:nvPr/>
          </p:nvSpPr>
          <p:spPr>
            <a:xfrm>
              <a:off x="69063" y="1469691"/>
              <a:ext cx="22083788" cy="1"/>
            </a:xfrm>
            <a:prstGeom prst="line">
              <a:avLst/>
            </a:prstGeom>
            <a:noFill/>
            <a:ln w="50800" cap="flat">
              <a:solidFill>
                <a:srgbClr val="0C037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38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9236" y="12839700"/>
            <a:ext cx="977901" cy="876300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528362" y="12787478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E6B142-A155-F1AA-7D5A-1448A9555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518" y="2216698"/>
            <a:ext cx="20966963" cy="107411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514240" y="12725400"/>
            <a:ext cx="269647" cy="43667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fld id="{86CB4B4D-7CA3-9044-876B-883B54F8677D}" type="slidenum">
              <a:rPr/>
              <a:t>5</a:t>
            </a:fld>
            <a:endParaRPr/>
          </a:p>
        </p:txBody>
      </p:sp>
      <p:grpSp>
        <p:nvGrpSpPr>
          <p:cNvPr id="432" name="Group"/>
          <p:cNvGrpSpPr/>
          <p:nvPr/>
        </p:nvGrpSpPr>
        <p:grpSpPr>
          <a:xfrm>
            <a:off x="974763" y="373774"/>
            <a:ext cx="22434474" cy="1469692"/>
            <a:chOff x="0" y="12561"/>
            <a:chExt cx="22434473" cy="1469691"/>
          </a:xfrm>
        </p:grpSpPr>
        <p:sp>
          <p:nvSpPr>
            <p:cNvPr id="429" name="Governance-related risks in pharmaceutical supply chain…"/>
            <p:cNvSpPr/>
            <p:nvPr/>
          </p:nvSpPr>
          <p:spPr>
            <a:xfrm>
              <a:off x="0" y="722882"/>
              <a:ext cx="1654593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sz="4000">
                  <a:solidFill>
                    <a:srgbClr val="0C037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Governance-related risks in pharmaceutical supply chain</a:t>
              </a:r>
            </a:p>
            <a:p>
              <a:pPr algn="l">
                <a:defRPr sz="4000">
                  <a:solidFill>
                    <a:srgbClr val="2200F5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Reducing the risk - HGI 360</a:t>
              </a:r>
              <a:r>
                <a:rPr spc="-760" baseline="51999"/>
                <a:t>o</a:t>
              </a:r>
              <a:r>
                <a:t> Accountability</a:t>
              </a:r>
              <a:r>
                <a:rPr spc="-1080" baseline="41999">
                  <a:latin typeface="+mn-lt"/>
                  <a:ea typeface="+mn-ea"/>
                  <a:cs typeface="+mn-cs"/>
                  <a:sym typeface="Helvetica Neue"/>
                </a:rPr>
                <a:t>©</a:t>
              </a:r>
              <a:r>
                <a:rPr spc="-1080" baseline="22499"/>
                <a:t>       </a:t>
              </a:r>
            </a:p>
          </p:txBody>
        </p:sp>
        <p:pic>
          <p:nvPicPr>
            <p:cNvPr id="430" name="IMG_1119.jpeg" descr="IMG_1119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09070" y="12561"/>
              <a:ext cx="3825404" cy="14569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1" name="Line"/>
            <p:cNvSpPr/>
            <p:nvPr/>
          </p:nvSpPr>
          <p:spPr>
            <a:xfrm>
              <a:off x="69063" y="1482252"/>
              <a:ext cx="22083788" cy="1"/>
            </a:xfrm>
            <a:prstGeom prst="line">
              <a:avLst/>
            </a:prstGeom>
            <a:noFill/>
            <a:ln w="50800" cap="flat">
              <a:solidFill>
                <a:srgbClr val="0C037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43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9236" y="12839700"/>
            <a:ext cx="977901" cy="876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5ABEE6-D584-E28F-C5FA-DED282697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594" y="2243554"/>
            <a:ext cx="21015743" cy="109185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Macintosh PowerPoint</Application>
  <PresentationFormat>Custom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Mostafa Hunter</cp:lastModifiedBy>
  <cp:revision>1</cp:revision>
  <dcterms:modified xsi:type="dcterms:W3CDTF">2022-06-06T16:32:27Z</dcterms:modified>
</cp:coreProperties>
</file>