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91" r:id="rId3"/>
    <p:sldId id="294" r:id="rId4"/>
    <p:sldId id="292" r:id="rId5"/>
    <p:sldId id="293" r:id="rId6"/>
    <p:sldId id="256" r:id="rId7"/>
  </p:sldIdLst>
  <p:sldSz cx="12192000" cy="6858000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2E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8837" autoAdjust="0"/>
  </p:normalViewPr>
  <p:slideViewPr>
    <p:cSldViewPr snapToGrid="0">
      <p:cViewPr>
        <p:scale>
          <a:sx n="75" d="100"/>
          <a:sy n="75" d="100"/>
        </p:scale>
        <p:origin x="99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21B48-B019-40D0-9743-59229E2F4F9A}" type="doc">
      <dgm:prSet loTypeId="urn:microsoft.com/office/officeart/2005/8/layout/venn3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B4FD97B-02CE-46C7-85F8-10D8F798EB4E}">
      <dgm:prSet phldrT="[Text]" custT="1"/>
      <dgm:spPr>
        <a:solidFill>
          <a:srgbClr val="2E319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1" dirty="0">
              <a:solidFill>
                <a:schemeClr val="bg1"/>
              </a:solidFill>
              <a:latin typeface="Century Gothic" panose="020B0502020202020204" pitchFamily="34" charset="0"/>
            </a:rPr>
            <a:t>Informal,  untrained providers </a:t>
          </a:r>
        </a:p>
        <a:p>
          <a:pPr>
            <a:spcAft>
              <a:spcPts val="0"/>
            </a:spcAft>
          </a:pPr>
          <a:r>
            <a:rPr lang="en-US" sz="1800" dirty="0" smtClean="0">
              <a:solidFill>
                <a:schemeClr val="bg1"/>
              </a:solidFill>
              <a:latin typeface="Century Gothic" panose="020B0502020202020204" pitchFamily="34" charset="0"/>
            </a:rPr>
            <a:t>TBA’s, healers</a:t>
          </a:r>
          <a:r>
            <a:rPr lang="en-US" sz="1800" dirty="0">
              <a:solidFill>
                <a:schemeClr val="bg1"/>
              </a:solidFill>
              <a:latin typeface="Century Gothic" panose="020B0502020202020204" pitchFamily="34" charset="0"/>
            </a:rPr>
            <a:t>,</a:t>
          </a:r>
        </a:p>
        <a:p>
          <a:pPr>
            <a:spcAft>
              <a:spcPts val="0"/>
            </a:spcAft>
          </a:pPr>
          <a:r>
            <a:rPr lang="en-US" sz="1800" dirty="0">
              <a:solidFill>
                <a:schemeClr val="bg1"/>
              </a:solidFill>
              <a:latin typeface="Century Gothic" panose="020B0502020202020204" pitchFamily="34" charset="0"/>
            </a:rPr>
            <a:t> drug shops, "quacks"</a:t>
          </a:r>
        </a:p>
      </dgm:t>
    </dgm:pt>
    <dgm:pt modelId="{2B2E5060-15B6-4D10-8B48-287CCD15DB32}" type="parTrans" cxnId="{9EF7BBBA-9982-4923-BE83-04A26787EBC7}">
      <dgm:prSet/>
      <dgm:spPr/>
      <dgm:t>
        <a:bodyPr/>
        <a:lstStyle/>
        <a:p>
          <a:endParaRPr lang="en-US" sz="1800"/>
        </a:p>
      </dgm:t>
    </dgm:pt>
    <dgm:pt modelId="{87B61E96-04A1-40C1-9BD7-BAF4BB9B7BB9}" type="sibTrans" cxnId="{9EF7BBBA-9982-4923-BE83-04A26787EBC7}">
      <dgm:prSet/>
      <dgm:spPr/>
      <dgm:t>
        <a:bodyPr/>
        <a:lstStyle/>
        <a:p>
          <a:endParaRPr lang="en-US" sz="1800"/>
        </a:p>
      </dgm:t>
    </dgm:pt>
    <dgm:pt modelId="{ADAA6DC8-6BBF-4FF7-809D-42277D933563}">
      <dgm:prSet phldrT="[Text]" custT="1"/>
      <dgm:spPr>
        <a:solidFill>
          <a:srgbClr val="2E3192">
            <a:alpha val="94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1" dirty="0">
              <a:solidFill>
                <a:schemeClr val="bg1"/>
              </a:solidFill>
              <a:latin typeface="Century Gothic" panose="020B0502020202020204" pitchFamily="34" charset="0"/>
            </a:rPr>
            <a:t>Formal providers </a:t>
          </a:r>
        </a:p>
        <a:p>
          <a:pPr>
            <a:spcAft>
              <a:spcPts val="0"/>
            </a:spcAft>
          </a:pPr>
          <a:r>
            <a:rPr lang="en-US" sz="1800" dirty="0" smtClean="0">
              <a:solidFill>
                <a:schemeClr val="bg1"/>
              </a:solidFill>
              <a:latin typeface="Century Gothic" panose="020B0502020202020204" pitchFamily="34" charset="0"/>
            </a:rPr>
            <a:t>Professional healthcare workers</a:t>
          </a:r>
          <a:endParaRPr lang="en-US" sz="18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C54AB337-D500-4060-B043-F106AD45E5C9}" type="parTrans" cxnId="{DC4DEC90-97B1-4B1F-AC33-647EA6643A70}">
      <dgm:prSet/>
      <dgm:spPr/>
      <dgm:t>
        <a:bodyPr/>
        <a:lstStyle/>
        <a:p>
          <a:endParaRPr lang="en-US" sz="1800"/>
        </a:p>
      </dgm:t>
    </dgm:pt>
    <dgm:pt modelId="{02D485A5-251E-4CEB-A62C-81BC3AA4DF12}" type="sibTrans" cxnId="{DC4DEC90-97B1-4B1F-AC33-647EA6643A70}">
      <dgm:prSet/>
      <dgm:spPr/>
      <dgm:t>
        <a:bodyPr/>
        <a:lstStyle/>
        <a:p>
          <a:endParaRPr lang="en-US" sz="1800"/>
        </a:p>
      </dgm:t>
    </dgm:pt>
    <dgm:pt modelId="{41DF8758-8877-44EA-978E-F0F2346F8B31}">
      <dgm:prSet phldrT="[Text]" custT="1"/>
      <dgm:spPr>
        <a:solidFill>
          <a:srgbClr val="2E3192">
            <a:alpha val="79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1" dirty="0">
              <a:solidFill>
                <a:schemeClr val="bg1"/>
              </a:solidFill>
              <a:latin typeface="Century Gothic" panose="020B0502020202020204" pitchFamily="34" charset="0"/>
            </a:rPr>
            <a:t>Facilities</a:t>
          </a:r>
        </a:p>
        <a:p>
          <a:pPr>
            <a:spcAft>
              <a:spcPts val="0"/>
            </a:spcAft>
          </a:pPr>
          <a:r>
            <a:rPr lang="en-US" sz="1800" b="0" dirty="0">
              <a:solidFill>
                <a:schemeClr val="bg1"/>
              </a:solidFill>
              <a:latin typeface="Century Gothic" panose="020B0502020202020204" pitchFamily="34" charset="0"/>
            </a:rPr>
            <a:t>Clinics, </a:t>
          </a:r>
        </a:p>
        <a:p>
          <a:pPr>
            <a:spcAft>
              <a:spcPts val="0"/>
            </a:spcAft>
          </a:pPr>
          <a:r>
            <a:rPr lang="en-US" sz="1800" b="0" dirty="0" smtClean="0">
              <a:solidFill>
                <a:schemeClr val="bg1"/>
              </a:solidFill>
              <a:latin typeface="Century Gothic" panose="020B0502020202020204" pitchFamily="34" charset="0"/>
            </a:rPr>
            <a:t>Hospitals, diagnostic centers and academia</a:t>
          </a:r>
          <a:endParaRPr lang="en-US" sz="1800" b="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BDEA39AD-BFE6-4D72-923E-61B5A3A9A3BB}" type="parTrans" cxnId="{FAF6B6E5-9CF2-44DD-9EDA-DCC3AA271CA2}">
      <dgm:prSet/>
      <dgm:spPr/>
      <dgm:t>
        <a:bodyPr/>
        <a:lstStyle/>
        <a:p>
          <a:endParaRPr lang="en-US" sz="1800"/>
        </a:p>
      </dgm:t>
    </dgm:pt>
    <dgm:pt modelId="{4919148D-6053-45C8-BB98-0DF23A37172F}" type="sibTrans" cxnId="{FAF6B6E5-9CF2-44DD-9EDA-DCC3AA271CA2}">
      <dgm:prSet/>
      <dgm:spPr/>
      <dgm:t>
        <a:bodyPr/>
        <a:lstStyle/>
        <a:p>
          <a:endParaRPr lang="en-US" sz="1800"/>
        </a:p>
      </dgm:t>
    </dgm:pt>
    <dgm:pt modelId="{F7FD457A-C455-44B9-A38A-5715442FE178}">
      <dgm:prSet phldrT="[Text]" custT="1"/>
      <dgm:spPr>
        <a:solidFill>
          <a:srgbClr val="2E3192">
            <a:alpha val="57000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1800" b="1" dirty="0">
              <a:solidFill>
                <a:schemeClr val="bg1"/>
              </a:solidFill>
              <a:latin typeface="Century Gothic" panose="020B0502020202020204" pitchFamily="34" charset="0"/>
            </a:rPr>
            <a:t>Pharma </a:t>
          </a:r>
          <a:r>
            <a:rPr lang="en-US" sz="18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industry</a:t>
          </a:r>
          <a:endParaRPr lang="en-US" sz="1800" b="1" dirty="0">
            <a:solidFill>
              <a:schemeClr val="bg1"/>
            </a:solidFill>
            <a:latin typeface="Century Gothic" panose="020B0502020202020204" pitchFamily="34" charset="0"/>
          </a:endParaRPr>
        </a:p>
        <a:p>
          <a:pPr>
            <a:spcAft>
              <a:spcPts val="0"/>
            </a:spcAft>
          </a:pPr>
          <a:r>
            <a:rPr lang="en-US" sz="1800" dirty="0" smtClean="0">
              <a:solidFill>
                <a:schemeClr val="bg1"/>
              </a:solidFill>
              <a:latin typeface="Century Gothic" panose="020B0502020202020204" pitchFamily="34" charset="0"/>
            </a:rPr>
            <a:t>Manufacturers, distributers, wholesalers</a:t>
          </a:r>
          <a:endParaRPr lang="en-US" sz="1800" dirty="0">
            <a:solidFill>
              <a:schemeClr val="bg1"/>
            </a:solidFill>
            <a:latin typeface="Century Gothic" panose="020B0502020202020204" pitchFamily="34" charset="0"/>
          </a:endParaRPr>
        </a:p>
        <a:p>
          <a:pPr>
            <a:spcAft>
              <a:spcPts val="0"/>
            </a:spcAft>
          </a:pPr>
          <a:r>
            <a:rPr lang="en-US" sz="1800" dirty="0" smtClean="0">
              <a:solidFill>
                <a:schemeClr val="bg1"/>
              </a:solidFill>
              <a:latin typeface="Century Gothic" panose="020B0502020202020204" pitchFamily="34" charset="0"/>
            </a:rPr>
            <a:t>retailers</a:t>
          </a:r>
          <a:endParaRPr lang="en-US" sz="18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DD0E32D6-B851-468B-9F60-B714DED26BEC}" type="parTrans" cxnId="{DB8C452B-140F-4790-BFCE-9FBBA8C6CFB5}">
      <dgm:prSet/>
      <dgm:spPr/>
      <dgm:t>
        <a:bodyPr/>
        <a:lstStyle/>
        <a:p>
          <a:endParaRPr lang="en-US" sz="1800"/>
        </a:p>
      </dgm:t>
    </dgm:pt>
    <dgm:pt modelId="{D4317A25-84F3-470E-9218-79B61277376A}" type="sibTrans" cxnId="{DB8C452B-140F-4790-BFCE-9FBBA8C6CFB5}">
      <dgm:prSet/>
      <dgm:spPr/>
      <dgm:t>
        <a:bodyPr/>
        <a:lstStyle/>
        <a:p>
          <a:endParaRPr lang="en-US" sz="1800"/>
        </a:p>
      </dgm:t>
    </dgm:pt>
    <dgm:pt modelId="{8B4F8F82-5539-45BC-8F07-CEBEFB01B2CF}" type="pres">
      <dgm:prSet presAssocID="{CFC21B48-B019-40D0-9743-59229E2F4F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4455C5-61E4-4BA2-A844-0F46A7D6069C}" type="pres">
      <dgm:prSet presAssocID="{5B4FD97B-02CE-46C7-85F8-10D8F798EB4E}" presName="Name5" presStyleLbl="vennNode1" presStyleIdx="0" presStyleCnt="4" custLinFactNeighborX="-7231" custLinFactNeighborY="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446D9-9C1D-4C3F-A461-8CBD3A7D8732}" type="pres">
      <dgm:prSet presAssocID="{87B61E96-04A1-40C1-9BD7-BAF4BB9B7BB9}" presName="space" presStyleCnt="0"/>
      <dgm:spPr/>
    </dgm:pt>
    <dgm:pt modelId="{35DE0E08-01CE-498C-B753-DA85DF1731A5}" type="pres">
      <dgm:prSet presAssocID="{ADAA6DC8-6BBF-4FF7-809D-42277D933563}" presName="Name5" presStyleLbl="vennNode1" presStyleIdx="1" presStyleCnt="4" custScaleX="98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8CC4C-925F-4FC1-B8B7-4F1CF0A45DB9}" type="pres">
      <dgm:prSet presAssocID="{02D485A5-251E-4CEB-A62C-81BC3AA4DF12}" presName="space" presStyleCnt="0"/>
      <dgm:spPr/>
    </dgm:pt>
    <dgm:pt modelId="{4FE63526-6F0A-4ED9-A35B-23A82F369012}" type="pres">
      <dgm:prSet presAssocID="{41DF8758-8877-44EA-978E-F0F2346F8B31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534D5-08E4-4332-AD72-122107CA50A1}" type="pres">
      <dgm:prSet presAssocID="{4919148D-6053-45C8-BB98-0DF23A37172F}" presName="space" presStyleCnt="0"/>
      <dgm:spPr/>
    </dgm:pt>
    <dgm:pt modelId="{E5879825-DCE2-42D8-B891-8CCFB90243D4}" type="pres">
      <dgm:prSet presAssocID="{F7FD457A-C455-44B9-A38A-5715442FE178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F6B6E5-9CF2-44DD-9EDA-DCC3AA271CA2}" srcId="{CFC21B48-B019-40D0-9743-59229E2F4F9A}" destId="{41DF8758-8877-44EA-978E-F0F2346F8B31}" srcOrd="2" destOrd="0" parTransId="{BDEA39AD-BFE6-4D72-923E-61B5A3A9A3BB}" sibTransId="{4919148D-6053-45C8-BB98-0DF23A37172F}"/>
    <dgm:cxn modelId="{9EF7BBBA-9982-4923-BE83-04A26787EBC7}" srcId="{CFC21B48-B019-40D0-9743-59229E2F4F9A}" destId="{5B4FD97B-02CE-46C7-85F8-10D8F798EB4E}" srcOrd="0" destOrd="0" parTransId="{2B2E5060-15B6-4D10-8B48-287CCD15DB32}" sibTransId="{87B61E96-04A1-40C1-9BD7-BAF4BB9B7BB9}"/>
    <dgm:cxn modelId="{EC2DC6C3-A499-4005-A7AD-7D19545345DC}" type="presOf" srcId="{41DF8758-8877-44EA-978E-F0F2346F8B31}" destId="{4FE63526-6F0A-4ED9-A35B-23A82F369012}" srcOrd="0" destOrd="0" presId="urn:microsoft.com/office/officeart/2005/8/layout/venn3"/>
    <dgm:cxn modelId="{8F70A445-36B4-42BE-9034-2B7C3A2CB584}" type="presOf" srcId="{ADAA6DC8-6BBF-4FF7-809D-42277D933563}" destId="{35DE0E08-01CE-498C-B753-DA85DF1731A5}" srcOrd="0" destOrd="0" presId="urn:microsoft.com/office/officeart/2005/8/layout/venn3"/>
    <dgm:cxn modelId="{FF50043E-FCFD-4B0E-88FA-61CCC69BD87F}" type="presOf" srcId="{5B4FD97B-02CE-46C7-85F8-10D8F798EB4E}" destId="{624455C5-61E4-4BA2-A844-0F46A7D6069C}" srcOrd="0" destOrd="0" presId="urn:microsoft.com/office/officeart/2005/8/layout/venn3"/>
    <dgm:cxn modelId="{DB8C452B-140F-4790-BFCE-9FBBA8C6CFB5}" srcId="{CFC21B48-B019-40D0-9743-59229E2F4F9A}" destId="{F7FD457A-C455-44B9-A38A-5715442FE178}" srcOrd="3" destOrd="0" parTransId="{DD0E32D6-B851-468B-9F60-B714DED26BEC}" sibTransId="{D4317A25-84F3-470E-9218-79B61277376A}"/>
    <dgm:cxn modelId="{DC4DEC90-97B1-4B1F-AC33-647EA6643A70}" srcId="{CFC21B48-B019-40D0-9743-59229E2F4F9A}" destId="{ADAA6DC8-6BBF-4FF7-809D-42277D933563}" srcOrd="1" destOrd="0" parTransId="{C54AB337-D500-4060-B043-F106AD45E5C9}" sibTransId="{02D485A5-251E-4CEB-A62C-81BC3AA4DF12}"/>
    <dgm:cxn modelId="{235A600A-20D8-4789-A5BA-0DC6E86C1485}" type="presOf" srcId="{CFC21B48-B019-40D0-9743-59229E2F4F9A}" destId="{8B4F8F82-5539-45BC-8F07-CEBEFB01B2CF}" srcOrd="0" destOrd="0" presId="urn:microsoft.com/office/officeart/2005/8/layout/venn3"/>
    <dgm:cxn modelId="{AC3A2E3C-AEBA-4A45-ACD0-04A9904298BA}" type="presOf" srcId="{F7FD457A-C455-44B9-A38A-5715442FE178}" destId="{E5879825-DCE2-42D8-B891-8CCFB90243D4}" srcOrd="0" destOrd="0" presId="urn:microsoft.com/office/officeart/2005/8/layout/venn3"/>
    <dgm:cxn modelId="{6A045086-E205-4544-99B0-AFEEE2917088}" type="presParOf" srcId="{8B4F8F82-5539-45BC-8F07-CEBEFB01B2CF}" destId="{624455C5-61E4-4BA2-A844-0F46A7D6069C}" srcOrd="0" destOrd="0" presId="urn:microsoft.com/office/officeart/2005/8/layout/venn3"/>
    <dgm:cxn modelId="{E591AF0F-3784-47CA-BECE-4A492A6617E8}" type="presParOf" srcId="{8B4F8F82-5539-45BC-8F07-CEBEFB01B2CF}" destId="{F52446D9-9C1D-4C3F-A461-8CBD3A7D8732}" srcOrd="1" destOrd="0" presId="urn:microsoft.com/office/officeart/2005/8/layout/venn3"/>
    <dgm:cxn modelId="{7F05CF69-9DF9-4CE2-88A8-87AF63557D8E}" type="presParOf" srcId="{8B4F8F82-5539-45BC-8F07-CEBEFB01B2CF}" destId="{35DE0E08-01CE-498C-B753-DA85DF1731A5}" srcOrd="2" destOrd="0" presId="urn:microsoft.com/office/officeart/2005/8/layout/venn3"/>
    <dgm:cxn modelId="{98A84F6E-5FA7-4BA8-A0D1-BDF68F26D355}" type="presParOf" srcId="{8B4F8F82-5539-45BC-8F07-CEBEFB01B2CF}" destId="{C678CC4C-925F-4FC1-B8B7-4F1CF0A45DB9}" srcOrd="3" destOrd="0" presId="urn:microsoft.com/office/officeart/2005/8/layout/venn3"/>
    <dgm:cxn modelId="{0C992CB2-4454-48DC-A5BE-985F20B2456F}" type="presParOf" srcId="{8B4F8F82-5539-45BC-8F07-CEBEFB01B2CF}" destId="{4FE63526-6F0A-4ED9-A35B-23A82F369012}" srcOrd="4" destOrd="0" presId="urn:microsoft.com/office/officeart/2005/8/layout/venn3"/>
    <dgm:cxn modelId="{EDAF7FD3-409E-47D5-80D5-5FB91998AE73}" type="presParOf" srcId="{8B4F8F82-5539-45BC-8F07-CEBEFB01B2CF}" destId="{1E5534D5-08E4-4332-AD72-122107CA50A1}" srcOrd="5" destOrd="0" presId="urn:microsoft.com/office/officeart/2005/8/layout/venn3"/>
    <dgm:cxn modelId="{E4D13A2C-9BBD-4312-ADAA-B0D4C186E0B5}" type="presParOf" srcId="{8B4F8F82-5539-45BC-8F07-CEBEFB01B2CF}" destId="{E5879825-DCE2-42D8-B891-8CCFB90243D4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C21B48-B019-40D0-9743-59229E2F4F9A}" type="doc">
      <dgm:prSet loTypeId="urn:microsoft.com/office/officeart/2005/8/layout/venn3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5B4FD97B-02CE-46C7-85F8-10D8F798EB4E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Commercial industry</a:t>
          </a:r>
        </a:p>
        <a:p>
          <a:pPr algn="ctr">
            <a:spcAft>
              <a:spcPts val="0"/>
            </a:spcAft>
          </a:pPr>
          <a:r>
            <a:rPr lang="en-US" sz="1800" dirty="0" smtClean="0">
              <a:solidFill>
                <a:schemeClr val="bg1"/>
              </a:solidFill>
              <a:latin typeface="Century Gothic" panose="020B0502020202020204" pitchFamily="34" charset="0"/>
            </a:rPr>
            <a:t>In-house clinics /facilities, employee care</a:t>
          </a:r>
          <a:endParaRPr lang="en-US" sz="18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2B2E5060-15B6-4D10-8B48-287CCD15DB32}" type="parTrans" cxnId="{9EF7BBBA-9982-4923-BE83-04A26787EBC7}">
      <dgm:prSet/>
      <dgm:spPr/>
      <dgm:t>
        <a:bodyPr/>
        <a:lstStyle/>
        <a:p>
          <a:pPr algn="ctr"/>
          <a:endParaRPr lang="en-US" sz="1800"/>
        </a:p>
      </dgm:t>
    </dgm:pt>
    <dgm:pt modelId="{87B61E96-04A1-40C1-9BD7-BAF4BB9B7BB9}" type="sibTrans" cxnId="{9EF7BBBA-9982-4923-BE83-04A26787EBC7}">
      <dgm:prSet/>
      <dgm:spPr/>
      <dgm:t>
        <a:bodyPr/>
        <a:lstStyle/>
        <a:p>
          <a:pPr algn="ctr"/>
          <a:endParaRPr lang="en-US" sz="1800"/>
        </a:p>
      </dgm:t>
    </dgm:pt>
    <dgm:pt modelId="{ADAA6DC8-6BBF-4FF7-809D-42277D933563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Health Financing</a:t>
          </a:r>
        </a:p>
        <a:p>
          <a:pPr algn="ctr">
            <a:spcAft>
              <a:spcPts val="0"/>
            </a:spcAft>
          </a:pPr>
          <a:r>
            <a:rPr lang="en-US" sz="1800" dirty="0" smtClean="0">
              <a:solidFill>
                <a:schemeClr val="bg1"/>
              </a:solidFill>
              <a:latin typeface="Century Gothic" panose="020B0502020202020204" pitchFamily="34" charset="0"/>
            </a:rPr>
            <a:t>Medical insurance, health savings,  microfinance, OBA</a:t>
          </a:r>
          <a:endParaRPr lang="en-US" sz="18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C54AB337-D500-4060-B043-F106AD45E5C9}" type="parTrans" cxnId="{DC4DEC90-97B1-4B1F-AC33-647EA6643A70}">
      <dgm:prSet/>
      <dgm:spPr/>
      <dgm:t>
        <a:bodyPr/>
        <a:lstStyle/>
        <a:p>
          <a:pPr algn="ctr"/>
          <a:endParaRPr lang="en-US" sz="1800"/>
        </a:p>
      </dgm:t>
    </dgm:pt>
    <dgm:pt modelId="{02D485A5-251E-4CEB-A62C-81BC3AA4DF12}" type="sibTrans" cxnId="{DC4DEC90-97B1-4B1F-AC33-647EA6643A70}">
      <dgm:prSet/>
      <dgm:spPr/>
      <dgm:t>
        <a:bodyPr/>
        <a:lstStyle/>
        <a:p>
          <a:pPr algn="ctr"/>
          <a:endParaRPr lang="en-US" sz="1800"/>
        </a:p>
      </dgm:t>
    </dgm:pt>
    <dgm:pt modelId="{41DF8758-8877-44EA-978E-F0F2346F8B31}">
      <dgm:prSet phldrT="[Text]" custT="1"/>
      <dgm:spPr/>
      <dgm:t>
        <a:bodyPr/>
        <a:lstStyle/>
        <a:p>
          <a:pPr algn="ctr">
            <a:spcAft>
              <a:spcPts val="0"/>
            </a:spcAft>
          </a:pPr>
          <a:r>
            <a:rPr lang="en-US" sz="18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Support Services</a:t>
          </a:r>
        </a:p>
        <a:p>
          <a:pPr algn="ctr">
            <a:spcAft>
              <a:spcPts val="0"/>
            </a:spcAft>
          </a:pPr>
          <a:r>
            <a:rPr lang="en-US" sz="1800" dirty="0" smtClean="0">
              <a:solidFill>
                <a:schemeClr val="bg1"/>
              </a:solidFill>
              <a:latin typeface="Century Gothic" panose="020B0502020202020204" pitchFamily="34" charset="0"/>
            </a:rPr>
            <a:t>Non-clinical services </a:t>
          </a:r>
        </a:p>
        <a:p>
          <a:pPr algn="ctr">
            <a:spcAft>
              <a:spcPts val="0"/>
            </a:spcAft>
          </a:pPr>
          <a:r>
            <a:rPr lang="en-US" sz="1800" dirty="0" smtClean="0">
              <a:solidFill>
                <a:schemeClr val="bg1"/>
              </a:solidFill>
              <a:latin typeface="Century Gothic" panose="020B0502020202020204" pitchFamily="34" charset="0"/>
            </a:rPr>
            <a:t>(PR, research, ICT, medical gasses, training)</a:t>
          </a:r>
          <a:endParaRPr lang="en-US" sz="18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BDEA39AD-BFE6-4D72-923E-61B5A3A9A3BB}" type="parTrans" cxnId="{FAF6B6E5-9CF2-44DD-9EDA-DCC3AA271CA2}">
      <dgm:prSet/>
      <dgm:spPr/>
      <dgm:t>
        <a:bodyPr/>
        <a:lstStyle/>
        <a:p>
          <a:pPr algn="ctr"/>
          <a:endParaRPr lang="en-US" sz="1800"/>
        </a:p>
      </dgm:t>
    </dgm:pt>
    <dgm:pt modelId="{4919148D-6053-45C8-BB98-0DF23A37172F}" type="sibTrans" cxnId="{FAF6B6E5-9CF2-44DD-9EDA-DCC3AA271CA2}">
      <dgm:prSet/>
      <dgm:spPr/>
      <dgm:t>
        <a:bodyPr/>
        <a:lstStyle/>
        <a:p>
          <a:pPr algn="ctr"/>
          <a:endParaRPr lang="en-US" sz="1800"/>
        </a:p>
      </dgm:t>
    </dgm:pt>
    <dgm:pt modelId="{8B4F8F82-5539-45BC-8F07-CEBEFB01B2CF}" type="pres">
      <dgm:prSet presAssocID="{CFC21B48-B019-40D0-9743-59229E2F4F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4455C5-61E4-4BA2-A844-0F46A7D6069C}" type="pres">
      <dgm:prSet presAssocID="{5B4FD97B-02CE-46C7-85F8-10D8F798EB4E}" presName="Name5" presStyleLbl="vennNode1" presStyleIdx="0" presStyleCnt="3" custScaleX="105662" custLinFactNeighborX="-1118" custLinFactNeighborY="8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446D9-9C1D-4C3F-A461-8CBD3A7D8732}" type="pres">
      <dgm:prSet presAssocID="{87B61E96-04A1-40C1-9BD7-BAF4BB9B7BB9}" presName="space" presStyleCnt="0"/>
      <dgm:spPr/>
      <dgm:t>
        <a:bodyPr/>
        <a:lstStyle/>
        <a:p>
          <a:endParaRPr lang="en-US"/>
        </a:p>
      </dgm:t>
    </dgm:pt>
    <dgm:pt modelId="{35DE0E08-01CE-498C-B753-DA85DF1731A5}" type="pres">
      <dgm:prSet presAssocID="{ADAA6DC8-6BBF-4FF7-809D-42277D933563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8CC4C-925F-4FC1-B8B7-4F1CF0A45DB9}" type="pres">
      <dgm:prSet presAssocID="{02D485A5-251E-4CEB-A62C-81BC3AA4DF12}" presName="space" presStyleCnt="0"/>
      <dgm:spPr/>
      <dgm:t>
        <a:bodyPr/>
        <a:lstStyle/>
        <a:p>
          <a:endParaRPr lang="en-US"/>
        </a:p>
      </dgm:t>
    </dgm:pt>
    <dgm:pt modelId="{4FE63526-6F0A-4ED9-A35B-23A82F369012}" type="pres">
      <dgm:prSet presAssocID="{41DF8758-8877-44EA-978E-F0F2346F8B31}" presName="Name5" presStyleLbl="vennNode1" presStyleIdx="2" presStyleCnt="3" custLinFactNeighborY="-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F6B6E5-9CF2-44DD-9EDA-DCC3AA271CA2}" srcId="{CFC21B48-B019-40D0-9743-59229E2F4F9A}" destId="{41DF8758-8877-44EA-978E-F0F2346F8B31}" srcOrd="2" destOrd="0" parTransId="{BDEA39AD-BFE6-4D72-923E-61B5A3A9A3BB}" sibTransId="{4919148D-6053-45C8-BB98-0DF23A37172F}"/>
    <dgm:cxn modelId="{9EF7BBBA-9982-4923-BE83-04A26787EBC7}" srcId="{CFC21B48-B019-40D0-9743-59229E2F4F9A}" destId="{5B4FD97B-02CE-46C7-85F8-10D8F798EB4E}" srcOrd="0" destOrd="0" parTransId="{2B2E5060-15B6-4D10-8B48-287CCD15DB32}" sibTransId="{87B61E96-04A1-40C1-9BD7-BAF4BB9B7BB9}"/>
    <dgm:cxn modelId="{96B95350-1DF0-4E35-B453-DAB9188014F2}" type="presOf" srcId="{5B4FD97B-02CE-46C7-85F8-10D8F798EB4E}" destId="{624455C5-61E4-4BA2-A844-0F46A7D6069C}" srcOrd="0" destOrd="0" presId="urn:microsoft.com/office/officeart/2005/8/layout/venn3"/>
    <dgm:cxn modelId="{DC4DEC90-97B1-4B1F-AC33-647EA6643A70}" srcId="{CFC21B48-B019-40D0-9743-59229E2F4F9A}" destId="{ADAA6DC8-6BBF-4FF7-809D-42277D933563}" srcOrd="1" destOrd="0" parTransId="{C54AB337-D500-4060-B043-F106AD45E5C9}" sibTransId="{02D485A5-251E-4CEB-A62C-81BC3AA4DF12}"/>
    <dgm:cxn modelId="{C390E941-1DF9-4394-BAB2-90B16E76B909}" type="presOf" srcId="{ADAA6DC8-6BBF-4FF7-809D-42277D933563}" destId="{35DE0E08-01CE-498C-B753-DA85DF1731A5}" srcOrd="0" destOrd="0" presId="urn:microsoft.com/office/officeart/2005/8/layout/venn3"/>
    <dgm:cxn modelId="{26181BF8-EE8C-4561-AADF-FB68979732B2}" type="presOf" srcId="{CFC21B48-B019-40D0-9743-59229E2F4F9A}" destId="{8B4F8F82-5539-45BC-8F07-CEBEFB01B2CF}" srcOrd="0" destOrd="0" presId="urn:microsoft.com/office/officeart/2005/8/layout/venn3"/>
    <dgm:cxn modelId="{1BAC9EF0-308F-49B3-AA9F-0C0753D519B8}" type="presOf" srcId="{41DF8758-8877-44EA-978E-F0F2346F8B31}" destId="{4FE63526-6F0A-4ED9-A35B-23A82F369012}" srcOrd="0" destOrd="0" presId="urn:microsoft.com/office/officeart/2005/8/layout/venn3"/>
    <dgm:cxn modelId="{7A6098DC-A851-460C-8A98-3A3D7E8E97CC}" type="presParOf" srcId="{8B4F8F82-5539-45BC-8F07-CEBEFB01B2CF}" destId="{624455C5-61E4-4BA2-A844-0F46A7D6069C}" srcOrd="0" destOrd="0" presId="urn:microsoft.com/office/officeart/2005/8/layout/venn3"/>
    <dgm:cxn modelId="{AB84BC93-323B-4C88-A2C4-02BF064A82EC}" type="presParOf" srcId="{8B4F8F82-5539-45BC-8F07-CEBEFB01B2CF}" destId="{F52446D9-9C1D-4C3F-A461-8CBD3A7D8732}" srcOrd="1" destOrd="0" presId="urn:microsoft.com/office/officeart/2005/8/layout/venn3"/>
    <dgm:cxn modelId="{5EA489F1-351B-479C-8000-5D8F10DB0D45}" type="presParOf" srcId="{8B4F8F82-5539-45BC-8F07-CEBEFB01B2CF}" destId="{35DE0E08-01CE-498C-B753-DA85DF1731A5}" srcOrd="2" destOrd="0" presId="urn:microsoft.com/office/officeart/2005/8/layout/venn3"/>
    <dgm:cxn modelId="{EB37C79F-5911-40F9-80F7-881646162784}" type="presParOf" srcId="{8B4F8F82-5539-45BC-8F07-CEBEFB01B2CF}" destId="{C678CC4C-925F-4FC1-B8B7-4F1CF0A45DB9}" srcOrd="3" destOrd="0" presId="urn:microsoft.com/office/officeart/2005/8/layout/venn3"/>
    <dgm:cxn modelId="{CCE5E0A7-EFEE-4864-BEA4-38F3E6DA446D}" type="presParOf" srcId="{8B4F8F82-5539-45BC-8F07-CEBEFB01B2CF}" destId="{4FE63526-6F0A-4ED9-A35B-23A82F369012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455C5-61E4-4BA2-A844-0F46A7D6069C}">
      <dsp:nvSpPr>
        <dsp:cNvPr id="0" name=""/>
        <dsp:cNvSpPr/>
      </dsp:nvSpPr>
      <dsp:spPr>
        <a:xfrm>
          <a:off x="0" y="254171"/>
          <a:ext cx="2839494" cy="2839494"/>
        </a:xfrm>
        <a:prstGeom prst="ellipse">
          <a:avLst/>
        </a:prstGeom>
        <a:solidFill>
          <a:srgbClr val="2E31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267" tIns="22860" rIns="15626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>
              <a:solidFill>
                <a:schemeClr val="bg1"/>
              </a:solidFill>
              <a:latin typeface="Century Gothic" panose="020B0502020202020204" pitchFamily="34" charset="0"/>
            </a:rPr>
            <a:t>Informal,  untrained providers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TBA’s, healers</a:t>
          </a:r>
          <a:r>
            <a:rPr lang="en-US" sz="1800" kern="1200" dirty="0">
              <a:solidFill>
                <a:schemeClr val="bg1"/>
              </a:solidFill>
              <a:latin typeface="Century Gothic" panose="020B0502020202020204" pitchFamily="34" charset="0"/>
            </a:rPr>
            <a:t>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>
              <a:solidFill>
                <a:schemeClr val="bg1"/>
              </a:solidFill>
              <a:latin typeface="Century Gothic" panose="020B0502020202020204" pitchFamily="34" charset="0"/>
            </a:rPr>
            <a:t> drug shops, "quacks"</a:t>
          </a:r>
        </a:p>
      </dsp:txBody>
      <dsp:txXfrm>
        <a:off x="415834" y="670005"/>
        <a:ext cx="2007826" cy="2007826"/>
      </dsp:txXfrm>
    </dsp:sp>
    <dsp:sp modelId="{35DE0E08-01CE-498C-B753-DA85DF1731A5}">
      <dsp:nvSpPr>
        <dsp:cNvPr id="0" name=""/>
        <dsp:cNvSpPr/>
      </dsp:nvSpPr>
      <dsp:spPr>
        <a:xfrm>
          <a:off x="2275511" y="236112"/>
          <a:ext cx="2805335" cy="2839494"/>
        </a:xfrm>
        <a:prstGeom prst="ellipse">
          <a:avLst/>
        </a:prstGeom>
        <a:solidFill>
          <a:srgbClr val="2E3192">
            <a:alpha val="94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267" tIns="22860" rIns="15626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>
              <a:solidFill>
                <a:schemeClr val="bg1"/>
              </a:solidFill>
              <a:latin typeface="Century Gothic" panose="020B0502020202020204" pitchFamily="34" charset="0"/>
            </a:rPr>
            <a:t>Formal providers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Professional healthcare workers</a:t>
          </a:r>
          <a:endParaRPr lang="en-US" sz="18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2686343" y="651946"/>
        <a:ext cx="1983671" cy="2007826"/>
      </dsp:txXfrm>
    </dsp:sp>
    <dsp:sp modelId="{4FE63526-6F0A-4ED9-A35B-23A82F369012}">
      <dsp:nvSpPr>
        <dsp:cNvPr id="0" name=""/>
        <dsp:cNvSpPr/>
      </dsp:nvSpPr>
      <dsp:spPr>
        <a:xfrm>
          <a:off x="4512948" y="236112"/>
          <a:ext cx="2839494" cy="2839494"/>
        </a:xfrm>
        <a:prstGeom prst="ellipse">
          <a:avLst/>
        </a:prstGeom>
        <a:solidFill>
          <a:srgbClr val="2E3192">
            <a:alpha val="79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267" tIns="22860" rIns="15626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>
              <a:solidFill>
                <a:schemeClr val="bg1"/>
              </a:solidFill>
              <a:latin typeface="Century Gothic" panose="020B0502020202020204" pitchFamily="34" charset="0"/>
            </a:rPr>
            <a:t>Facilities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0" kern="1200" dirty="0">
              <a:solidFill>
                <a:schemeClr val="bg1"/>
              </a:solidFill>
              <a:latin typeface="Century Gothic" panose="020B0502020202020204" pitchFamily="34" charset="0"/>
            </a:rPr>
            <a:t>Clinics,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Hospitals, diagnostic centers and academia</a:t>
          </a:r>
          <a:endParaRPr lang="en-US" sz="1800" b="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928782" y="651946"/>
        <a:ext cx="2007826" cy="2007826"/>
      </dsp:txXfrm>
    </dsp:sp>
    <dsp:sp modelId="{E5879825-DCE2-42D8-B891-8CCFB90243D4}">
      <dsp:nvSpPr>
        <dsp:cNvPr id="0" name=""/>
        <dsp:cNvSpPr/>
      </dsp:nvSpPr>
      <dsp:spPr>
        <a:xfrm>
          <a:off x="6784544" y="236112"/>
          <a:ext cx="2839494" cy="2839494"/>
        </a:xfrm>
        <a:prstGeom prst="ellipse">
          <a:avLst/>
        </a:prstGeom>
        <a:solidFill>
          <a:srgbClr val="2E3192">
            <a:alpha val="57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6267" tIns="22860" rIns="156267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>
              <a:solidFill>
                <a:schemeClr val="bg1"/>
              </a:solidFill>
              <a:latin typeface="Century Gothic" panose="020B0502020202020204" pitchFamily="34" charset="0"/>
            </a:rPr>
            <a:t>Pharma </a:t>
          </a:r>
          <a:r>
            <a:rPr lang="en-US" sz="18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industry</a:t>
          </a:r>
          <a:endParaRPr lang="en-US" sz="18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Manufacturers, distributers, wholesalers</a:t>
          </a:r>
          <a:endParaRPr lang="en-US" sz="1800" kern="1200" dirty="0">
            <a:solidFill>
              <a:schemeClr val="bg1"/>
            </a:solidFill>
            <a:latin typeface="Century Gothic" panose="020B0502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retailers</a:t>
          </a:r>
          <a:endParaRPr lang="en-US" sz="18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7200378" y="651946"/>
        <a:ext cx="2007826" cy="2007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455C5-61E4-4BA2-A844-0F46A7D6069C}">
      <dsp:nvSpPr>
        <dsp:cNvPr id="0" name=""/>
        <dsp:cNvSpPr/>
      </dsp:nvSpPr>
      <dsp:spPr>
        <a:xfrm>
          <a:off x="1435358" y="2773"/>
          <a:ext cx="3025411" cy="2863291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7576" tIns="22860" rIns="15757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Commercial industry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In-house clinics /facilities, employee care</a:t>
          </a:r>
          <a:endParaRPr lang="en-US" sz="18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878419" y="422092"/>
        <a:ext cx="2139289" cy="2024653"/>
      </dsp:txXfrm>
    </dsp:sp>
    <dsp:sp modelId="{35DE0E08-01CE-498C-B753-DA85DF1731A5}">
      <dsp:nvSpPr>
        <dsp:cNvPr id="0" name=""/>
        <dsp:cNvSpPr/>
      </dsp:nvSpPr>
      <dsp:spPr>
        <a:xfrm>
          <a:off x="3894513" y="1386"/>
          <a:ext cx="2863291" cy="2863291"/>
        </a:xfrm>
        <a:prstGeom prst="ellipse">
          <a:avLst/>
        </a:prstGeom>
        <a:solidFill>
          <a:schemeClr val="accent1">
            <a:shade val="80000"/>
            <a:alpha val="50000"/>
            <a:hueOff val="7"/>
            <a:satOff val="1521"/>
            <a:lumOff val="2542"/>
            <a:alpha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7576" tIns="22860" rIns="15757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Health Financing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Medical insurance, health savings,  microfinance, OBA</a:t>
          </a:r>
          <a:endParaRPr lang="en-US" sz="18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313832" y="420705"/>
        <a:ext cx="2024653" cy="2024653"/>
      </dsp:txXfrm>
    </dsp:sp>
    <dsp:sp modelId="{4FE63526-6F0A-4ED9-A35B-23A82F369012}">
      <dsp:nvSpPr>
        <dsp:cNvPr id="0" name=""/>
        <dsp:cNvSpPr/>
      </dsp:nvSpPr>
      <dsp:spPr>
        <a:xfrm>
          <a:off x="6185147" y="0"/>
          <a:ext cx="2863291" cy="2863291"/>
        </a:xfrm>
        <a:prstGeom prst="ellipse">
          <a:avLst/>
        </a:prstGeom>
        <a:solidFill>
          <a:schemeClr val="accent1">
            <a:shade val="80000"/>
            <a:alpha val="50000"/>
            <a:hueOff val="15"/>
            <a:satOff val="3042"/>
            <a:lumOff val="5084"/>
            <a:alphaOff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7576" tIns="22860" rIns="15757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Support Services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Non-clinical services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(PR, research, ICT, medical gasses, training)</a:t>
          </a:r>
          <a:endParaRPr lang="en-US" sz="18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6604466" y="419319"/>
        <a:ext cx="2024653" cy="2024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90DD7-AC4A-41D4-91E6-B297D482715E}" type="datetimeFigureOut">
              <a:rPr lang="en-KE" smtClean="0"/>
              <a:t>04/28/2020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AEF15-A9DC-4B28-992E-FFB7F0A0D964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16904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EF15-A9DC-4B28-992E-FFB7F0A0D964}" type="slidenum">
              <a:rPr lang="en-KE" smtClean="0"/>
              <a:t>2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797228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2E3192"/>
                </a:solidFill>
                <a:latin typeface="Century Gothic" panose="020B0502020202020204" pitchFamily="34" charset="0"/>
              </a:rPr>
              <a:t>Government procurement: issuing letters of credit or local purchase orders</a:t>
            </a:r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AEF15-A9DC-4B28-992E-FFB7F0A0D964}" type="slidenum">
              <a:rPr lang="en-KE" smtClean="0"/>
              <a:t>5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369215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81807-2A55-40A0-9AB0-84E9887D2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4145A-99C0-4972-9A6C-31D903C0F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BEB9F-71DB-47BF-8B60-809E305E2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7EB-68B6-46C9-A67F-35C01B28A4C9}" type="datetimeFigureOut">
              <a:rPr lang="en-KE" smtClean="0"/>
              <a:t>04/28/2020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9A444-4516-4AEC-BAA6-8BF829560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9753-05CD-4F6D-BB9B-ABDE0399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60AF-A2AC-420B-8AD4-4ABF33468EE9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60829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AA8A6-5184-46F4-9382-EDC7FD00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18C4D4-D207-48F5-A918-CCE5D33B3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07F51-7A11-49E1-8019-CAA9376AC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7EB-68B6-46C9-A67F-35C01B28A4C9}" type="datetimeFigureOut">
              <a:rPr lang="en-KE" smtClean="0"/>
              <a:t>04/28/2020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309C2-EF75-4E2E-BE43-1E7E2312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0CFB7-CE99-4F5D-93E4-0699ED9CA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60AF-A2AC-420B-8AD4-4ABF33468EE9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32262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13B14A-A356-4771-9A42-DB3C2CB63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AC450F-55D6-4741-AFCA-E3770FED0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FA65F-38E6-4C7F-BDC4-020F9484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7EB-68B6-46C9-A67F-35C01B28A4C9}" type="datetimeFigureOut">
              <a:rPr lang="en-KE" smtClean="0"/>
              <a:t>04/28/2020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2EB4A-8DF1-4010-827A-FBD91542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CC5EA-D89C-4AC7-BAE8-CD72401B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60AF-A2AC-420B-8AD4-4ABF33468EE9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738896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12F6-5B1D-4F21-9A0A-B733F621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24A13CC-6086-4C38-9DD0-01C5DC76D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200"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2983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r 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112" b="0" i="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A6D5-B9F2-4AC3-B273-889E9D951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8F3E-2904-4A8A-96DA-D3DF374DE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D39A5-E673-439F-8FAC-0DB512E14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7EB-68B6-46C9-A67F-35C01B28A4C9}" type="datetimeFigureOut">
              <a:rPr lang="en-KE" smtClean="0"/>
              <a:t>04/28/2020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C84D0-76FB-4687-9E62-CE0F4277F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0EC3A-D9DD-463A-B6ED-1B79A73D6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60AF-A2AC-420B-8AD4-4ABF33468EE9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78595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70D8-A6A3-4621-86E5-A33C94A6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320E7-55C1-4027-872E-2A7C8BB30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6F13A-229B-4B9E-B5D1-8DA375B79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7EB-68B6-46C9-A67F-35C01B28A4C9}" type="datetimeFigureOut">
              <a:rPr lang="en-KE" smtClean="0"/>
              <a:t>04/28/2020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BC8A3-D82A-4F76-8F99-7943F88B7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C9D1E-C735-410C-B281-506A60A7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60AF-A2AC-420B-8AD4-4ABF33468EE9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70753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2B88-D9E8-4C00-B204-89EECB68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A4CD0-2CF4-46B8-A9FF-410A55F05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3D090-7B4A-4674-9E7E-32FB26CA4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74B60-B2DA-4E78-83A7-299554E8F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7EB-68B6-46C9-A67F-35C01B28A4C9}" type="datetimeFigureOut">
              <a:rPr lang="en-KE" smtClean="0"/>
              <a:t>04/28/2020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253F8-A63A-43AF-8CCF-E00203F6F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14C85-6AA7-4C04-9FE4-D1AF088A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60AF-A2AC-420B-8AD4-4ABF33468EE9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17605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D0FE6-C46E-4D14-8F36-4F4C95B15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E1BD5-3BC9-4215-B1F8-8FC63F281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623E6-BDA7-4E66-98C6-38BAD1E1B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542F53-1FD2-4B95-9C46-5374BC94D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FCFD8A-A1F3-4A05-973F-C56F71D682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95C4F5-C890-4F89-BA47-0C07DC5E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7EB-68B6-46C9-A67F-35C01B28A4C9}" type="datetimeFigureOut">
              <a:rPr lang="en-KE" smtClean="0"/>
              <a:t>04/28/2020</a:t>
            </a:fld>
            <a:endParaRPr lang="en-K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8AB432-6F4C-460E-B35F-24DB713F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B3806F-5280-4CDA-BAB9-9D5FD5A1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60AF-A2AC-420B-8AD4-4ABF33468EE9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99008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7AA3F-D853-4194-9DE1-7C29A425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5DF5C1-38B0-479D-8FB4-8F04F8B8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7EB-68B6-46C9-A67F-35C01B28A4C9}" type="datetimeFigureOut">
              <a:rPr lang="en-KE" smtClean="0"/>
              <a:t>04/28/2020</a:t>
            </a:fld>
            <a:endParaRPr lang="en-K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DDF35-DD87-4FF3-83D9-DD107C54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92878-71A6-4BEC-BCE1-D996D5EB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60AF-A2AC-420B-8AD4-4ABF33468EE9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83858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328525-4323-4470-958A-6EB34601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7EB-68B6-46C9-A67F-35C01B28A4C9}" type="datetimeFigureOut">
              <a:rPr lang="en-KE" smtClean="0"/>
              <a:t>04/28/2020</a:t>
            </a:fld>
            <a:endParaRPr lang="en-K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ADF33-F05D-4EE7-A77A-264F90B3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F25EF-ADE1-4F62-A034-8D475432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60AF-A2AC-420B-8AD4-4ABF33468EE9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50644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76C5-504B-476F-824F-A9198C7E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F1E5D-8B0B-49B1-94C2-C97F863FD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32F430-B47D-475B-AAF1-2EAB2042C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1FB89-1D2E-4D3A-92E3-33305A40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7EB-68B6-46C9-A67F-35C01B28A4C9}" type="datetimeFigureOut">
              <a:rPr lang="en-KE" smtClean="0"/>
              <a:t>04/28/2020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41589-42B8-4227-BC9C-3CA37404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9611F-BFD4-40B6-9CAD-DE1ABFE0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60AF-A2AC-420B-8AD4-4ABF33468EE9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85255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0A47-50D0-42D0-B101-9FD679D09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4C23C9-A62E-4CAA-BD6A-0E9ECDBC3B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8D361-117C-4B3A-92A4-9B56E5CC9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C2FDA-628E-4047-8AC0-EAC2166BB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7EB-68B6-46C9-A67F-35C01B28A4C9}" type="datetimeFigureOut">
              <a:rPr lang="en-KE" smtClean="0"/>
              <a:t>04/28/2020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97B9B-EAC0-4B71-AD52-1EFF0CD08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0B2995-6733-4E72-91C8-87D42D130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60AF-A2AC-420B-8AD4-4ABF33468EE9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29789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2BF9EC-7A99-4770-9C6B-F502F5F0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EFF00-AED4-4B48-A891-2D5022FEF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FE9FE-363A-4153-ABEA-3CD9EC217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AB7EB-68B6-46C9-A67F-35C01B28A4C9}" type="datetimeFigureOut">
              <a:rPr lang="en-KE" smtClean="0"/>
              <a:t>04/28/2020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1A043-2FB9-43D9-8F34-FE63C022C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85BA7-FD27-4D28-96EB-407902920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760AF-A2AC-420B-8AD4-4ABF33468EE9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02705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city at night&#10;&#10;Description automatically generated">
            <a:extLst>
              <a:ext uri="{FF2B5EF4-FFF2-40B4-BE49-F238E27FC236}">
                <a16:creationId xmlns:a16="http://schemas.microsoft.com/office/drawing/2014/main" id="{394AA3AC-2DAA-CE49-8ECB-58333A43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18427" r="3779" b="45584"/>
          <a:stretch/>
        </p:blipFill>
        <p:spPr>
          <a:xfrm>
            <a:off x="4632089" y="816473"/>
            <a:ext cx="7027323" cy="12248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0534B9-2A20-4B71-A9F3-B6803A165DEB}"/>
              </a:ext>
            </a:extLst>
          </p:cNvPr>
          <p:cNvSpPr txBox="1"/>
          <p:nvPr/>
        </p:nvSpPr>
        <p:spPr>
          <a:xfrm>
            <a:off x="-237987" y="4454776"/>
            <a:ext cx="5039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rgbClr val="2E3192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Dr.</a:t>
            </a:r>
            <a:r>
              <a:rPr lang="en-GB" sz="2000" b="1" dirty="0">
                <a:solidFill>
                  <a:srgbClr val="2E3192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Amit N. Thakker</a:t>
            </a:r>
          </a:p>
          <a:p>
            <a:pPr algn="ctr"/>
            <a:r>
              <a:rPr lang="en-GB" sz="2000" dirty="0">
                <a:solidFill>
                  <a:srgbClr val="2E3192"/>
                </a:solidFill>
                <a:latin typeface="Century Gothic" panose="020B05020202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Chairman, Africa Health Business</a:t>
            </a:r>
            <a:endParaRPr lang="aa-ET" sz="2000" dirty="0">
              <a:solidFill>
                <a:srgbClr val="2E3192"/>
              </a:solidFill>
              <a:latin typeface="Century Gothic" panose="020B0502020202020204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3" name="Picture 1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ADC8F0B0-DC3D-429D-8A73-C274EC638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58" y="1297098"/>
            <a:ext cx="2969443" cy="2838487"/>
          </a:xfrm>
          <a:prstGeom prst="rect">
            <a:avLst/>
          </a:prstGeom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7BEC7A-7B42-47F5-BD58-2A51A5E0F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46" y="242085"/>
            <a:ext cx="1295400" cy="50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E4F882-18E2-4CC2-B32E-51553596E10C}"/>
              </a:ext>
            </a:extLst>
          </p:cNvPr>
          <p:cNvSpPr txBox="1"/>
          <p:nvPr/>
        </p:nvSpPr>
        <p:spPr>
          <a:xfrm>
            <a:off x="9602271" y="6081550"/>
            <a:ext cx="22653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a-ET" sz="13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Rhaphta Road, </a:t>
            </a:r>
            <a:endParaRPr lang="en-US" sz="13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aa-ET" sz="13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Westlands</a:t>
            </a:r>
            <a:r>
              <a:rPr lang="en-US" sz="13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aa-ET" sz="13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Nairobi-Kenya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4E8C9C-4C72-4875-BD9F-D02344565632}"/>
              </a:ext>
            </a:extLst>
          </p:cNvPr>
          <p:cNvSpPr txBox="1"/>
          <p:nvPr/>
        </p:nvSpPr>
        <p:spPr>
          <a:xfrm>
            <a:off x="7436789" y="6066161"/>
            <a:ext cx="168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a-ET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+</a:t>
            </a:r>
            <a:r>
              <a:rPr lang="aa-ET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254 704 835 926 </a:t>
            </a:r>
          </a:p>
          <a:p>
            <a:r>
              <a:rPr lang="aa-ET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info@ahb.co.ke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D9DBD3-6795-412B-8B4C-B0887640892F}"/>
              </a:ext>
            </a:extLst>
          </p:cNvPr>
          <p:cNvGrpSpPr/>
          <p:nvPr/>
        </p:nvGrpSpPr>
        <p:grpSpPr>
          <a:xfrm>
            <a:off x="-956167" y="6121733"/>
            <a:ext cx="7803144" cy="450081"/>
            <a:chOff x="-302763" y="6199049"/>
            <a:chExt cx="7803144" cy="45008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499C6DB-6AC9-40F6-BC30-49C2E6027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9393"/>
            <a:stretch/>
          </p:blipFill>
          <p:spPr>
            <a:xfrm>
              <a:off x="-302763" y="6199049"/>
              <a:ext cx="6146382" cy="45008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6EA50B2-9C90-4A1E-9349-DA852BA51DC7}"/>
                </a:ext>
              </a:extLst>
            </p:cNvPr>
            <p:cNvSpPr txBox="1"/>
            <p:nvPr/>
          </p:nvSpPr>
          <p:spPr>
            <a:xfrm>
              <a:off x="1155703" y="6287252"/>
              <a:ext cx="15616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a-ET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www.ahb.co.ke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E49CA7-9879-4838-A015-9AC71EBED7EC}"/>
                </a:ext>
              </a:extLst>
            </p:cNvPr>
            <p:cNvSpPr txBox="1"/>
            <p:nvPr/>
          </p:nvSpPr>
          <p:spPr>
            <a:xfrm>
              <a:off x="3162531" y="6302553"/>
              <a:ext cx="20762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a-ET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Africa Health Business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3FCC1EC-2A3B-4031-A23B-DBCCDC376724}"/>
                </a:ext>
              </a:extLst>
            </p:cNvPr>
            <p:cNvSpPr txBox="1"/>
            <p:nvPr/>
          </p:nvSpPr>
          <p:spPr>
            <a:xfrm>
              <a:off x="5873012" y="6283898"/>
              <a:ext cx="1627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a-ET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@AfricaHealthBiz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700CDCEB-383D-4483-BECA-4A72CBA9B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370" y="5964029"/>
            <a:ext cx="609487" cy="6661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FD1B525-5D1F-409B-81EE-61B0B362F8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0690" y="6011701"/>
            <a:ext cx="678445" cy="600163"/>
          </a:xfrm>
          <a:prstGeom prst="rect">
            <a:avLst/>
          </a:prstGeom>
        </p:spPr>
      </p:pic>
      <p:sp>
        <p:nvSpPr>
          <p:cNvPr id="30" name="TextBox 9">
            <a:extLst>
              <a:ext uri="{FF2B5EF4-FFF2-40B4-BE49-F238E27FC236}">
                <a16:creationId xmlns:a16="http://schemas.microsoft.com/office/drawing/2014/main" id="{8A64D94A-5CD4-4E82-B3A4-954130AA6692}"/>
              </a:ext>
            </a:extLst>
          </p:cNvPr>
          <p:cNvSpPr txBox="1"/>
          <p:nvPr/>
        </p:nvSpPr>
        <p:spPr>
          <a:xfrm>
            <a:off x="9441446" y="3263063"/>
            <a:ext cx="221796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2E3192"/>
                </a:solidFill>
                <a:latin typeface="Century Gothic" panose="020B0502020202020204" pitchFamily="34" charset="0"/>
              </a:rPr>
              <a:t>Investments</a:t>
            </a:r>
            <a:endParaRPr lang="en-US" sz="1400" b="1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200" dirty="0">
                <a:latin typeface="Century Gothic" panose="020B0502020202020204" pitchFamily="34" charset="0"/>
              </a:rPr>
              <a:t>Identifying opportunities for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latin typeface="Century Gothic" panose="020B0502020202020204" pitchFamily="34" charset="0"/>
              </a:rPr>
              <a:t>sustainable investments to grow the business of healthcare.</a:t>
            </a:r>
            <a:endParaRPr lang="en-KE" sz="1200" dirty="0">
              <a:latin typeface="Century Gothic" panose="020B0502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8DF4C61-5E8B-49E6-A313-A96487BFC16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935" y="2301353"/>
            <a:ext cx="933494" cy="933494"/>
          </a:xfrm>
          <a:prstGeom prst="rect">
            <a:avLst/>
          </a:prstGeom>
        </p:spPr>
      </p:pic>
      <p:sp>
        <p:nvSpPr>
          <p:cNvPr id="28" name="TextBox 7">
            <a:extLst>
              <a:ext uri="{FF2B5EF4-FFF2-40B4-BE49-F238E27FC236}">
                <a16:creationId xmlns:a16="http://schemas.microsoft.com/office/drawing/2014/main" id="{F0F42916-2635-4D80-8AEE-F39588F215C6}"/>
              </a:ext>
            </a:extLst>
          </p:cNvPr>
          <p:cNvSpPr txBox="1"/>
          <p:nvPr/>
        </p:nvSpPr>
        <p:spPr>
          <a:xfrm>
            <a:off x="4567448" y="3263063"/>
            <a:ext cx="250006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2E3192"/>
                </a:solidFill>
                <a:latin typeface="Century Gothic" panose="020B0502020202020204" pitchFamily="34" charset="0"/>
              </a:rPr>
              <a:t>Consultancy</a:t>
            </a:r>
            <a:endParaRPr lang="en-US" sz="1400" b="1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200" dirty="0">
                <a:latin typeface="Century Gothic" panose="020B0502020202020204" pitchFamily="34" charset="0"/>
              </a:rPr>
              <a:t>Providing market intelligence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latin typeface="Century Gothic" panose="020B0502020202020204" pitchFamily="34" charset="0"/>
              </a:rPr>
              <a:t>and support clients in developing entry and growth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latin typeface="Century Gothic" panose="020B0502020202020204" pitchFamily="34" charset="0"/>
              </a:rPr>
              <a:t>strategies for Africa.</a:t>
            </a:r>
            <a:endParaRPr lang="en-KE" sz="1400" dirty="0">
              <a:latin typeface="Century Gothic" panose="020B0502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A5B5DA6-7B83-7440-B1A1-12439245E94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056" y="2301353"/>
            <a:ext cx="922845" cy="9228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32089" y="2159636"/>
            <a:ext cx="2372298" cy="2939845"/>
          </a:xfrm>
          <a:prstGeom prst="rect">
            <a:avLst/>
          </a:prstGeom>
          <a:noFill/>
          <a:ln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DE83D7BF-FF77-47CE-9AD5-900CE90BE710}"/>
              </a:ext>
            </a:extLst>
          </p:cNvPr>
          <p:cNvSpPr txBox="1"/>
          <p:nvPr/>
        </p:nvSpPr>
        <p:spPr>
          <a:xfrm>
            <a:off x="7062068" y="3263063"/>
            <a:ext cx="227513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400" b="1" dirty="0" smtClean="0">
                <a:solidFill>
                  <a:srgbClr val="2E3192"/>
                </a:solidFill>
                <a:latin typeface="Century Gothic" panose="020B0502020202020204" pitchFamily="34" charset="0"/>
              </a:rPr>
              <a:t>Advisory</a:t>
            </a:r>
            <a:endParaRPr lang="en-US" sz="1400" b="1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200" dirty="0">
                <a:latin typeface="Century Gothic" panose="020B0502020202020204" pitchFamily="34" charset="0"/>
              </a:rPr>
              <a:t>Catalyzing for change,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latin typeface="Century Gothic" panose="020B0502020202020204" pitchFamily="34" charset="0"/>
              </a:rPr>
              <a:t>assisting partners to improve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latin typeface="Century Gothic" panose="020B0502020202020204" pitchFamily="34" charset="0"/>
              </a:rPr>
              <a:t>performance and achieve </a:t>
            </a:r>
            <a:r>
              <a:rPr lang="en-US" sz="1200" dirty="0" smtClean="0">
                <a:latin typeface="Century Gothic" panose="020B0502020202020204" pitchFamily="34" charset="0"/>
              </a:rPr>
              <a:t>health </a:t>
            </a:r>
            <a:r>
              <a:rPr lang="en-US" sz="1200" dirty="0">
                <a:latin typeface="Century Gothic" panose="020B0502020202020204" pitchFamily="34" charset="0"/>
              </a:rPr>
              <a:t>outcomes.</a:t>
            </a:r>
            <a:endParaRPr lang="en-KE" sz="1400" dirty="0">
              <a:latin typeface="Century Gothic" panose="020B0502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51BD100-D4BA-4554-B5CF-B20152011E7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742" y="2301353"/>
            <a:ext cx="911789" cy="91178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069013" y="2159635"/>
            <a:ext cx="2268193" cy="2939845"/>
          </a:xfrm>
          <a:prstGeom prst="rect">
            <a:avLst/>
          </a:prstGeom>
          <a:noFill/>
          <a:ln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9441446" y="2162794"/>
            <a:ext cx="2217966" cy="2939845"/>
          </a:xfrm>
          <a:prstGeom prst="rect">
            <a:avLst/>
          </a:prstGeom>
          <a:noFill/>
          <a:ln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3B08AE-AF73-4839-B0FE-61867EEF023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901" y="852348"/>
            <a:ext cx="3212308" cy="1110472"/>
          </a:xfrm>
          <a:prstGeom prst="rect">
            <a:avLst/>
          </a:prstGeom>
        </p:spPr>
      </p:pic>
      <p:pic>
        <p:nvPicPr>
          <p:cNvPr id="40" name="Picture 39" descr="A city at night&#10;&#10;Description automatically generated">
            <a:extLst>
              <a:ext uri="{FF2B5EF4-FFF2-40B4-BE49-F238E27FC236}">
                <a16:creationId xmlns:a16="http://schemas.microsoft.com/office/drawing/2014/main" id="{394AA3AC-2DAA-CE49-8ECB-58333A43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18427" r="3779" b="45584"/>
          <a:stretch/>
        </p:blipFill>
        <p:spPr>
          <a:xfrm>
            <a:off x="4632089" y="5215116"/>
            <a:ext cx="7069783" cy="2692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41295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AD01D83-62D1-9C4B-8C71-ED977A1D67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395451"/>
              </p:ext>
            </p:extLst>
          </p:nvPr>
        </p:nvGraphicFramePr>
        <p:xfrm>
          <a:off x="1431298" y="1027906"/>
          <a:ext cx="9627955" cy="3311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7FC3761-381F-E74D-8DC7-8AE297DCDD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0655816"/>
              </p:ext>
            </p:extLst>
          </p:nvPr>
        </p:nvGraphicFramePr>
        <p:xfrm>
          <a:off x="863601" y="3715709"/>
          <a:ext cx="10490200" cy="2866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E9E85FF3-0945-4762-AF88-229817AC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3600" b="1" dirty="0">
                <a:solidFill>
                  <a:srgbClr val="2E3192"/>
                </a:solidFill>
                <a:latin typeface="Century Gothic" panose="020B0502020202020204" pitchFamily="34" charset="0"/>
              </a:rPr>
              <a:t>Who is the private sector in health?</a:t>
            </a:r>
            <a:endParaRPr lang="en-KE" sz="3600" b="1" dirty="0">
              <a:solidFill>
                <a:srgbClr val="2E319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F6281D-4E56-4294-88BD-A648D0F4CED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354" y="5994400"/>
            <a:ext cx="1877798" cy="694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2A54F5-7A7C-4BF1-BAF8-666E610A494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3417" y="233716"/>
            <a:ext cx="670183" cy="26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5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C8C34-7260-4FB6-9CEA-B5A17DABD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3600" b="1" dirty="0">
                <a:solidFill>
                  <a:srgbClr val="2E3192"/>
                </a:solidFill>
                <a:latin typeface="Century Gothic" panose="020B0502020202020204" pitchFamily="34" charset="0"/>
              </a:rPr>
              <a:t>Size of the private healthcare sector</a:t>
            </a:r>
            <a:endParaRPr lang="en-KE" sz="3600" b="1" dirty="0">
              <a:solidFill>
                <a:srgbClr val="2E3192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1EE5C6-7F06-4D97-8268-7B8E6475B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6950" y="1475291"/>
            <a:ext cx="4940300" cy="286811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000" b="1" dirty="0" smtClean="0">
                <a:solidFill>
                  <a:srgbClr val="2E3192"/>
                </a:solidFill>
                <a:latin typeface="Century Gothic" panose="020B0502020202020204" pitchFamily="34" charset="0"/>
              </a:rPr>
              <a:t>Over </a:t>
            </a:r>
            <a:r>
              <a:rPr lang="en-US" sz="2000" b="1" dirty="0">
                <a:solidFill>
                  <a:srgbClr val="2E3192"/>
                </a:solidFill>
                <a:latin typeface="Century Gothic" panose="020B0502020202020204" pitchFamily="34" charset="0"/>
              </a:rPr>
              <a:t>50% of </a:t>
            </a:r>
            <a:r>
              <a:rPr lang="en-US" sz="2000" b="1" dirty="0" smtClean="0">
                <a:solidFill>
                  <a:srgbClr val="2E3192"/>
                </a:solidFill>
                <a:latin typeface="Century Gothic" panose="020B0502020202020204" pitchFamily="34" charset="0"/>
              </a:rPr>
              <a:t>Africa's services </a:t>
            </a:r>
            <a:r>
              <a:rPr lang="en-US" sz="2000" b="1" dirty="0">
                <a:solidFill>
                  <a:srgbClr val="2E3192"/>
                </a:solidFill>
                <a:latin typeface="Century Gothic" panose="020B0502020202020204" pitchFamily="34" charset="0"/>
              </a:rPr>
              <a:t>are delivered by private facilities </a:t>
            </a:r>
          </a:p>
          <a:p>
            <a:pPr algn="just">
              <a:lnSpc>
                <a:spcPct val="100000"/>
              </a:lnSpc>
            </a:pPr>
            <a:r>
              <a:rPr lang="en-US" sz="2000" b="1" dirty="0" smtClean="0">
                <a:solidFill>
                  <a:srgbClr val="2E3192"/>
                </a:solidFill>
                <a:latin typeface="Century Gothic" panose="020B0502020202020204" pitchFamily="34" charset="0"/>
              </a:rPr>
              <a:t>Over 90% of the health products are supplied by private organizations</a:t>
            </a:r>
            <a:endParaRPr lang="en-US" sz="2000" b="1" dirty="0">
              <a:solidFill>
                <a:srgbClr val="2E3192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US" sz="2000" b="1" dirty="0">
                <a:solidFill>
                  <a:srgbClr val="2E3192"/>
                </a:solidFill>
                <a:latin typeface="Century Gothic" panose="020B0502020202020204" pitchFamily="34" charset="0"/>
              </a:rPr>
              <a:t>SME’s play a critical role in the </a:t>
            </a:r>
            <a:r>
              <a:rPr lang="en-US" sz="2000" b="1" dirty="0" smtClean="0">
                <a:solidFill>
                  <a:srgbClr val="2E3192"/>
                </a:solidFill>
                <a:latin typeface="Century Gothic" panose="020B0502020202020204" pitchFamily="34" charset="0"/>
              </a:rPr>
              <a:t>private </a:t>
            </a:r>
            <a:r>
              <a:rPr lang="en-US" sz="2000" b="1" dirty="0">
                <a:solidFill>
                  <a:srgbClr val="2E3192"/>
                </a:solidFill>
                <a:latin typeface="Century Gothic" panose="020B0502020202020204" pitchFamily="34" charset="0"/>
              </a:rPr>
              <a:t>health sector ecosystem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4120B0-9FBA-487C-BB02-17E8FDB55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75290"/>
            <a:ext cx="5181601" cy="4535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DD31DE-A6A5-4AAF-88BD-3E02CD8A5294}"/>
              </a:ext>
            </a:extLst>
          </p:cNvPr>
          <p:cNvSpPr/>
          <p:nvPr/>
        </p:nvSpPr>
        <p:spPr>
          <a:xfrm>
            <a:off x="1155700" y="434340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i="1" dirty="0">
                <a:solidFill>
                  <a:srgbClr val="2E3192"/>
                </a:solidFill>
                <a:latin typeface="Lato"/>
              </a:rPr>
              <a:t>“If we can get all the critical players – governments, donors, investors, and providers – to leverage the private health sector and integrate it effectively with public systems, we can also greatly improve the quality of care” </a:t>
            </a:r>
            <a:r>
              <a:rPr lang="en-US" i="1" dirty="0" smtClean="0">
                <a:solidFill>
                  <a:srgbClr val="2E3192"/>
                </a:solidFill>
                <a:latin typeface="Lato"/>
              </a:rPr>
              <a:t/>
            </a:r>
            <a:br>
              <a:rPr lang="en-US" i="1" dirty="0" smtClean="0">
                <a:solidFill>
                  <a:srgbClr val="2E3192"/>
                </a:solidFill>
                <a:latin typeface="Lato"/>
              </a:rPr>
            </a:br>
            <a:endParaRPr lang="en-US" i="1" dirty="0">
              <a:solidFill>
                <a:srgbClr val="2E3192"/>
              </a:solidFill>
              <a:latin typeface="Lato"/>
            </a:endParaRPr>
          </a:p>
          <a:p>
            <a:pPr algn="just"/>
            <a:r>
              <a:rPr lang="en-US" dirty="0">
                <a:solidFill>
                  <a:srgbClr val="2E3192"/>
                </a:solidFill>
                <a:latin typeface="Lato"/>
              </a:rPr>
              <a:t>- Lars Thunell, IFC Executive Vice President and CEO</a:t>
            </a:r>
            <a:endParaRPr lang="en-KE" dirty="0">
              <a:solidFill>
                <a:srgbClr val="2E319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0F47C-D140-49FB-AF7E-C24F7B90E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17" y="233716"/>
            <a:ext cx="670183" cy="2628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C688DB-49D2-4A3C-9724-CC67E13D2E5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6112465"/>
            <a:ext cx="1558752" cy="57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Hexagon 31">
            <a:extLst>
              <a:ext uri="{FF2B5EF4-FFF2-40B4-BE49-F238E27FC236}">
                <a16:creationId xmlns:a16="http://schemas.microsoft.com/office/drawing/2014/main" id="{6C5E1951-C196-44F0-B876-CD55936296D9}"/>
              </a:ext>
            </a:extLst>
          </p:cNvPr>
          <p:cNvSpPr/>
          <p:nvPr/>
        </p:nvSpPr>
        <p:spPr>
          <a:xfrm rot="17226">
            <a:off x="5006365" y="4893772"/>
            <a:ext cx="2324435" cy="1854615"/>
          </a:xfrm>
          <a:prstGeom prst="hexagon">
            <a:avLst/>
          </a:prstGeom>
          <a:solidFill>
            <a:srgbClr val="2E3192"/>
          </a:solidFill>
          <a:ln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51493D-B8DB-4C63-8858-71C1F23AD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marL="173038"/>
            <a:r>
              <a:rPr lang="en-US" sz="3600" b="1" dirty="0">
                <a:solidFill>
                  <a:srgbClr val="2E3192"/>
                </a:solidFill>
                <a:latin typeface="Century Gothic" panose="020B0502020202020204" pitchFamily="34" charset="0"/>
              </a:rPr>
              <a:t>How to leverage </a:t>
            </a:r>
            <a:r>
              <a:rPr lang="en-US" sz="3600" b="1" dirty="0" smtClean="0">
                <a:solidFill>
                  <a:srgbClr val="2E3192"/>
                </a:solidFill>
                <a:latin typeface="Century Gothic" panose="020B0502020202020204" pitchFamily="34" charset="0"/>
              </a:rPr>
              <a:t>the strengths of the private </a:t>
            </a:r>
            <a:r>
              <a:rPr lang="en-US" sz="3600" b="1" dirty="0">
                <a:solidFill>
                  <a:srgbClr val="2E3192"/>
                </a:solidFill>
                <a:latin typeface="Century Gothic" panose="020B0502020202020204" pitchFamily="34" charset="0"/>
              </a:rPr>
              <a:t>health sector</a:t>
            </a:r>
            <a:endParaRPr lang="en-KE" sz="3600" b="1" dirty="0">
              <a:solidFill>
                <a:srgbClr val="2E3192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6C5E1951-C196-44F0-B876-CD55936296D9}"/>
              </a:ext>
            </a:extLst>
          </p:cNvPr>
          <p:cNvSpPr/>
          <p:nvPr/>
        </p:nvSpPr>
        <p:spPr>
          <a:xfrm rot="17226">
            <a:off x="3068051" y="3948007"/>
            <a:ext cx="2324435" cy="1854615"/>
          </a:xfrm>
          <a:prstGeom prst="hexagon">
            <a:avLst/>
          </a:prstGeom>
          <a:solidFill>
            <a:srgbClr val="2E3192">
              <a:alpha val="93000"/>
            </a:srgbClr>
          </a:solidFill>
          <a:ln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E"/>
          </a:p>
        </p:txBody>
      </p:sp>
      <p:grpSp>
        <p:nvGrpSpPr>
          <p:cNvPr id="5" name="Group 4"/>
          <p:cNvGrpSpPr/>
          <p:nvPr/>
        </p:nvGrpSpPr>
        <p:grpSpPr>
          <a:xfrm>
            <a:off x="6829044" y="2012196"/>
            <a:ext cx="2561016" cy="1900494"/>
            <a:chOff x="6882638" y="1996313"/>
            <a:chExt cx="2561016" cy="1900494"/>
          </a:xfrm>
        </p:grpSpPr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6C5E1951-C196-44F0-B876-CD55936296D9}"/>
                </a:ext>
              </a:extLst>
            </p:cNvPr>
            <p:cNvSpPr/>
            <p:nvPr/>
          </p:nvSpPr>
          <p:spPr>
            <a:xfrm rot="17226">
              <a:off x="7000929" y="1996313"/>
              <a:ext cx="2324435" cy="1854615"/>
            </a:xfrm>
            <a:prstGeom prst="hexagon">
              <a:avLst/>
            </a:prstGeom>
            <a:solidFill>
              <a:srgbClr val="2E3192">
                <a:alpha val="73000"/>
              </a:srgbClr>
            </a:solidFill>
            <a:ln>
              <a:solidFill>
                <a:srgbClr val="2E31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E6B036-BEC7-4776-93A3-FA1BCFECEFA8}"/>
                </a:ext>
              </a:extLst>
            </p:cNvPr>
            <p:cNvSpPr/>
            <p:nvPr/>
          </p:nvSpPr>
          <p:spPr>
            <a:xfrm>
              <a:off x="6882638" y="2388702"/>
              <a:ext cx="2561016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Human resources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Laboratory personnel – frontline healthcare workers – healthcare managers –</a:t>
              </a:r>
            </a:p>
            <a:p>
              <a:pPr algn="ctr"/>
              <a:endParaRPr lang="en-KE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006365" y="1054428"/>
            <a:ext cx="2324435" cy="1854615"/>
            <a:chOff x="4968907" y="1066115"/>
            <a:chExt cx="2324435" cy="1854615"/>
          </a:xfrm>
        </p:grpSpPr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6C5E1951-C196-44F0-B876-CD55936296D9}"/>
                </a:ext>
              </a:extLst>
            </p:cNvPr>
            <p:cNvSpPr/>
            <p:nvPr/>
          </p:nvSpPr>
          <p:spPr>
            <a:xfrm rot="17226">
              <a:off x="4968907" y="1066115"/>
              <a:ext cx="2324435" cy="1854615"/>
            </a:xfrm>
            <a:prstGeom prst="hexagon">
              <a:avLst/>
            </a:prstGeom>
            <a:solidFill>
              <a:srgbClr val="2E3192">
                <a:alpha val="85000"/>
              </a:srgbClr>
            </a:solidFill>
            <a:ln>
              <a:solidFill>
                <a:srgbClr val="2E31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68A9B1-AD5B-4CEE-B79C-C767F595F50F}"/>
                </a:ext>
              </a:extLst>
            </p:cNvPr>
            <p:cNvSpPr/>
            <p:nvPr/>
          </p:nvSpPr>
          <p:spPr>
            <a:xfrm>
              <a:off x="5142894" y="1270492"/>
              <a:ext cx="193345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Governance</a:t>
              </a:r>
            </a:p>
            <a:p>
              <a:pPr algn="ctr"/>
              <a:r>
                <a:rPr lang="fr-FR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PPP’s– Africa Healthcare Federation  – Africa CDC/African Union</a:t>
              </a:r>
              <a:endParaRPr lang="en-KE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61964" y="2012196"/>
            <a:ext cx="2388276" cy="1854615"/>
            <a:chOff x="2962847" y="2042025"/>
            <a:chExt cx="2388276" cy="1854615"/>
          </a:xfrm>
        </p:grpSpPr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6C5E1951-C196-44F0-B876-CD55936296D9}"/>
                </a:ext>
              </a:extLst>
            </p:cNvPr>
            <p:cNvSpPr/>
            <p:nvPr/>
          </p:nvSpPr>
          <p:spPr>
            <a:xfrm rot="17226">
              <a:off x="2978171" y="2042025"/>
              <a:ext cx="2324435" cy="1854615"/>
            </a:xfrm>
            <a:prstGeom prst="hexagon">
              <a:avLst/>
            </a:prstGeom>
            <a:solidFill>
              <a:srgbClr val="2E3192">
                <a:alpha val="89000"/>
              </a:srgbClr>
            </a:solidFill>
            <a:ln>
              <a:solidFill>
                <a:srgbClr val="2E31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39BBF8C-C2A1-4C19-BF91-CE0D7064C071}"/>
                </a:ext>
              </a:extLst>
            </p:cNvPr>
            <p:cNvSpPr/>
            <p:nvPr/>
          </p:nvSpPr>
          <p:spPr>
            <a:xfrm>
              <a:off x="2962847" y="2203446"/>
              <a:ext cx="2388276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Information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Media - public awareness - community engagement -  knowledge &amp; best practice sharing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50E478B-EFC6-4DD9-826C-F09D1578E569}"/>
              </a:ext>
            </a:extLst>
          </p:cNvPr>
          <p:cNvSpPr/>
          <p:nvPr/>
        </p:nvSpPr>
        <p:spPr>
          <a:xfrm>
            <a:off x="3112303" y="4240450"/>
            <a:ext cx="2215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Service delivery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critical care provision – maintaining healthcare treatment – supply chain</a:t>
            </a:r>
          </a:p>
          <a:p>
            <a:pPr algn="ctr"/>
            <a:endParaRPr lang="en-K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49404" y="3942194"/>
            <a:ext cx="2324435" cy="1854615"/>
            <a:chOff x="6993656" y="3986809"/>
            <a:chExt cx="2324435" cy="1854615"/>
          </a:xfrm>
        </p:grpSpPr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6C5E1951-C196-44F0-B876-CD55936296D9}"/>
                </a:ext>
              </a:extLst>
            </p:cNvPr>
            <p:cNvSpPr/>
            <p:nvPr/>
          </p:nvSpPr>
          <p:spPr>
            <a:xfrm rot="17226">
              <a:off x="6993656" y="3986809"/>
              <a:ext cx="2324435" cy="1854615"/>
            </a:xfrm>
            <a:prstGeom prst="hexagon">
              <a:avLst/>
            </a:prstGeom>
            <a:solidFill>
              <a:srgbClr val="2E3192">
                <a:alpha val="89000"/>
              </a:srgbClr>
            </a:solidFill>
            <a:ln>
              <a:solidFill>
                <a:srgbClr val="2E31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KE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9A2758-256F-44D2-AF6D-5E1219403C09}"/>
                </a:ext>
              </a:extLst>
            </p:cNvPr>
            <p:cNvSpPr/>
            <p:nvPr/>
          </p:nvSpPr>
          <p:spPr>
            <a:xfrm>
              <a:off x="7154224" y="4132913"/>
              <a:ext cx="2017844" cy="1431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Financing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Resource mobilization – private insurance – blended finance - loans and cash advances</a:t>
              </a:r>
              <a:endParaRPr lang="en-KE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68355FB-D189-4FBF-A780-C9CB840A6A04}"/>
              </a:ext>
            </a:extLst>
          </p:cNvPr>
          <p:cNvSpPr/>
          <p:nvPr/>
        </p:nvSpPr>
        <p:spPr>
          <a:xfrm>
            <a:off x="5061216" y="5046793"/>
            <a:ext cx="21811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Technologies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ICT tools – </a:t>
            </a:r>
            <a:endParaRPr lang="en-US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identification vulnerable populations 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telemedicine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-  predictive 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analysis</a:t>
            </a:r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KE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453AB13-7DD9-4627-9CDB-72E17E291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17" y="233716"/>
            <a:ext cx="670183" cy="2628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D35B8F6-0AD7-4512-8E09-57E60FD17D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6112465"/>
            <a:ext cx="1558752" cy="576826"/>
          </a:xfrm>
          <a:prstGeom prst="rect">
            <a:avLst/>
          </a:prstGeom>
        </p:spPr>
      </p:pic>
      <p:pic>
        <p:nvPicPr>
          <p:cNvPr id="1028" name="Picture 4" descr="Icon Partnership Pictures #10390 - Free Icons and PNG Backgrou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312" y="2739239"/>
            <a:ext cx="2498912" cy="236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2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A440-36CF-4F77-A907-7A5BE62A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marL="261938"/>
            <a:r>
              <a:rPr lang="en-US" sz="3600" b="1" dirty="0">
                <a:solidFill>
                  <a:srgbClr val="2E3192"/>
                </a:solidFill>
                <a:latin typeface="Century Gothic" panose="020B0502020202020204" pitchFamily="34" charset="0"/>
              </a:rPr>
              <a:t>How can the private sector be best supported to respond to the pandemic?</a:t>
            </a:r>
            <a:endParaRPr lang="en-KE" sz="3600" b="1" dirty="0">
              <a:solidFill>
                <a:srgbClr val="2E3192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65A442-08BE-49D0-851B-40A38809EF40}"/>
              </a:ext>
            </a:extLst>
          </p:cNvPr>
          <p:cNvSpPr/>
          <p:nvPr/>
        </p:nvSpPr>
        <p:spPr>
          <a:xfrm>
            <a:off x="838200" y="1732550"/>
            <a:ext cx="1727200" cy="609600"/>
          </a:xfrm>
          <a:prstGeom prst="rect">
            <a:avLst/>
          </a:prstGeom>
          <a:solidFill>
            <a:srgbClr val="2E3192"/>
          </a:solidFill>
          <a:ln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Get organized</a:t>
            </a:r>
            <a:endParaRPr lang="en-KE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FC8B40-49D1-45DF-8860-DDABB6728AE3}"/>
              </a:ext>
            </a:extLst>
          </p:cNvPr>
          <p:cNvSpPr/>
          <p:nvPr/>
        </p:nvSpPr>
        <p:spPr>
          <a:xfrm>
            <a:off x="2717800" y="1732550"/>
            <a:ext cx="8801100" cy="609600"/>
          </a:xfrm>
          <a:prstGeom prst="rect">
            <a:avLst/>
          </a:prstGeom>
          <a:noFill/>
          <a:ln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2E3192"/>
                </a:solidFill>
                <a:latin typeface="Century Gothic" panose="020B0502020202020204" pitchFamily="34" charset="0"/>
              </a:rPr>
              <a:t>Private sector to </a:t>
            </a:r>
            <a:r>
              <a:rPr lang="en-US" sz="1600" dirty="0" smtClean="0">
                <a:solidFill>
                  <a:srgbClr val="2E3192"/>
                </a:solidFill>
                <a:latin typeface="Century Gothic" panose="020B0502020202020204" pitchFamily="34" charset="0"/>
              </a:rPr>
              <a:t>be mainstreamed by </a:t>
            </a:r>
            <a:r>
              <a:rPr lang="en-US" sz="1600" dirty="0" smtClean="0">
                <a:solidFill>
                  <a:srgbClr val="2E3192"/>
                </a:solidFill>
                <a:latin typeface="Century Gothic" panose="020B0502020202020204" pitchFamily="34" charset="0"/>
              </a:rPr>
              <a:t>MOH </a:t>
            </a:r>
            <a:r>
              <a:rPr lang="en-US" sz="1600" dirty="0">
                <a:solidFill>
                  <a:srgbClr val="2E3192"/>
                </a:solidFill>
                <a:latin typeface="Century Gothic" panose="020B0502020202020204" pitchFamily="34" charset="0"/>
              </a:rPr>
              <a:t>and Africa CDC in their taskforces</a:t>
            </a:r>
            <a:endParaRPr lang="en-KE" sz="1600" dirty="0">
              <a:solidFill>
                <a:srgbClr val="2E3192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D16931-0824-432A-A527-E0A53A1633EE}"/>
              </a:ext>
            </a:extLst>
          </p:cNvPr>
          <p:cNvSpPr/>
          <p:nvPr/>
        </p:nvSpPr>
        <p:spPr>
          <a:xfrm>
            <a:off x="838200" y="2430256"/>
            <a:ext cx="1727200" cy="609600"/>
          </a:xfrm>
          <a:prstGeom prst="rect">
            <a:avLst/>
          </a:prstGeom>
          <a:solidFill>
            <a:srgbClr val="2E3192"/>
          </a:solidFill>
          <a:ln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Marshall space</a:t>
            </a:r>
            <a:endParaRPr lang="en-KE" dirty="0"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858EA5-B820-40BF-9B6D-396954E0401F}"/>
              </a:ext>
            </a:extLst>
          </p:cNvPr>
          <p:cNvSpPr/>
          <p:nvPr/>
        </p:nvSpPr>
        <p:spPr>
          <a:xfrm>
            <a:off x="2717800" y="2430256"/>
            <a:ext cx="8801100" cy="609600"/>
          </a:xfrm>
          <a:prstGeom prst="rect">
            <a:avLst/>
          </a:prstGeom>
          <a:noFill/>
          <a:ln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2E3192"/>
                </a:solidFill>
                <a:latin typeface="Century Gothic" panose="020B0502020202020204" pitchFamily="34" charset="0"/>
              </a:rPr>
              <a:t>Engage infrastructure </a:t>
            </a:r>
            <a:r>
              <a:rPr lang="en-US" sz="1600" dirty="0">
                <a:solidFill>
                  <a:srgbClr val="2E3192"/>
                </a:solidFill>
                <a:latin typeface="Century Gothic" panose="020B0502020202020204" pitchFamily="34" charset="0"/>
              </a:rPr>
              <a:t>experts and architects to </a:t>
            </a:r>
            <a:r>
              <a:rPr lang="en-US" sz="1600" dirty="0" smtClean="0">
                <a:solidFill>
                  <a:srgbClr val="2E3192"/>
                </a:solidFill>
                <a:latin typeface="Century Gothic" panose="020B0502020202020204" pitchFamily="34" charset="0"/>
              </a:rPr>
              <a:t>promote </a:t>
            </a:r>
            <a:r>
              <a:rPr lang="en-US" sz="1600" dirty="0">
                <a:solidFill>
                  <a:srgbClr val="2E3192"/>
                </a:solidFill>
                <a:latin typeface="Century Gothic" panose="020B0502020202020204" pitchFamily="34" charset="0"/>
              </a:rPr>
              <a:t>private sector facilities to be COVID-19 ready</a:t>
            </a:r>
            <a:endParaRPr lang="en-KE" sz="1600" dirty="0">
              <a:solidFill>
                <a:srgbClr val="2E3192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810AF0-998F-44C0-A1F7-38038CE9F3A6}"/>
              </a:ext>
            </a:extLst>
          </p:cNvPr>
          <p:cNvSpPr/>
          <p:nvPr/>
        </p:nvSpPr>
        <p:spPr>
          <a:xfrm>
            <a:off x="838200" y="3127962"/>
            <a:ext cx="1727200" cy="609600"/>
          </a:xfrm>
          <a:prstGeom prst="rect">
            <a:avLst/>
          </a:prstGeom>
          <a:solidFill>
            <a:srgbClr val="2E3192"/>
          </a:solidFill>
          <a:ln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Activate staff</a:t>
            </a:r>
            <a:endParaRPr lang="en-KE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4A2C85-D67E-4C98-80CE-0AC1DD6560D2}"/>
              </a:ext>
            </a:extLst>
          </p:cNvPr>
          <p:cNvSpPr/>
          <p:nvPr/>
        </p:nvSpPr>
        <p:spPr>
          <a:xfrm>
            <a:off x="2717800" y="3127962"/>
            <a:ext cx="8801100" cy="609600"/>
          </a:xfrm>
          <a:prstGeom prst="rect">
            <a:avLst/>
          </a:prstGeom>
          <a:noFill/>
          <a:ln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2E3192"/>
                </a:solidFill>
                <a:latin typeface="Century Gothic" panose="020B0502020202020204" pitchFamily="34" charset="0"/>
              </a:rPr>
              <a:t>Motivate, protect &amp; </a:t>
            </a:r>
            <a:r>
              <a:rPr lang="en-US" sz="1600" dirty="0" smtClean="0">
                <a:solidFill>
                  <a:srgbClr val="2E3192"/>
                </a:solidFill>
                <a:latin typeface="Century Gothic" panose="020B0502020202020204" pitchFamily="34" charset="0"/>
              </a:rPr>
              <a:t>remunerate </a:t>
            </a:r>
            <a:r>
              <a:rPr lang="en-US" sz="1600" dirty="0">
                <a:solidFill>
                  <a:srgbClr val="2E3192"/>
                </a:solidFill>
                <a:latin typeface="Century Gothic" panose="020B0502020202020204" pitchFamily="34" charset="0"/>
              </a:rPr>
              <a:t>healthcare workers to maintain their jobs and perform duties uninterrupted + healthcare worker welfare package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5288B4-5AE2-47FA-A630-40E58B02903B}"/>
              </a:ext>
            </a:extLst>
          </p:cNvPr>
          <p:cNvSpPr/>
          <p:nvPr/>
        </p:nvSpPr>
        <p:spPr>
          <a:xfrm>
            <a:off x="838200" y="3825668"/>
            <a:ext cx="1727200" cy="609600"/>
          </a:xfrm>
          <a:prstGeom prst="rect">
            <a:avLst/>
          </a:prstGeom>
          <a:solidFill>
            <a:srgbClr val="2E3192"/>
          </a:solidFill>
          <a:ln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Ensure supplies</a:t>
            </a:r>
            <a:endParaRPr lang="en-KE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5E9E84-16EF-46A3-9CF6-569C639D5E02}"/>
              </a:ext>
            </a:extLst>
          </p:cNvPr>
          <p:cNvSpPr/>
          <p:nvPr/>
        </p:nvSpPr>
        <p:spPr>
          <a:xfrm>
            <a:off x="2717800" y="3825668"/>
            <a:ext cx="8801100" cy="609600"/>
          </a:xfrm>
          <a:prstGeom prst="rect">
            <a:avLst/>
          </a:prstGeom>
          <a:noFill/>
          <a:ln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2E3192"/>
                </a:solidFill>
                <a:latin typeface="Century Gothic" panose="020B0502020202020204" pitchFamily="34" charset="0"/>
              </a:rPr>
              <a:t>Quick responsive government procurement to </a:t>
            </a:r>
            <a:r>
              <a:rPr lang="en-US" sz="1600" dirty="0" smtClean="0">
                <a:solidFill>
                  <a:srgbClr val="2E3192"/>
                </a:solidFill>
                <a:latin typeface="Century Gothic" panose="020B0502020202020204" pitchFamily="34" charset="0"/>
              </a:rPr>
              <a:t>ensure </a:t>
            </a:r>
            <a:r>
              <a:rPr lang="en-US" sz="1600" dirty="0">
                <a:solidFill>
                  <a:srgbClr val="2E3192"/>
                </a:solidFill>
                <a:latin typeface="Century Gothic" panose="020B0502020202020204" pitchFamily="34" charset="0"/>
              </a:rPr>
              <a:t>affordable, qualitative &amp; timely supplies coming to the countries + encourage local manufacturing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4E59B-9C57-4A8F-BD73-AE63972AC4E7}"/>
              </a:ext>
            </a:extLst>
          </p:cNvPr>
          <p:cNvSpPr/>
          <p:nvPr/>
        </p:nvSpPr>
        <p:spPr>
          <a:xfrm>
            <a:off x="838200" y="4523374"/>
            <a:ext cx="1727200" cy="609600"/>
          </a:xfrm>
          <a:prstGeom prst="rect">
            <a:avLst/>
          </a:prstGeom>
          <a:solidFill>
            <a:srgbClr val="2E3192"/>
          </a:solidFill>
          <a:ln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Create systems</a:t>
            </a:r>
            <a:endParaRPr lang="en-KE" dirty="0">
              <a:latin typeface="Century Gothic" panose="020B0502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12C023-30AA-43DB-9A8B-6F489CC88E15}"/>
              </a:ext>
            </a:extLst>
          </p:cNvPr>
          <p:cNvSpPr/>
          <p:nvPr/>
        </p:nvSpPr>
        <p:spPr>
          <a:xfrm>
            <a:off x="2717800" y="4523374"/>
            <a:ext cx="8801100" cy="609600"/>
          </a:xfrm>
          <a:prstGeom prst="rect">
            <a:avLst/>
          </a:prstGeom>
          <a:noFill/>
          <a:ln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2E3192"/>
                </a:solidFill>
                <a:latin typeface="Century Gothic" panose="020B0502020202020204" pitchFamily="34" charset="0"/>
              </a:rPr>
              <a:t>Support from development partners (e.g. BMGF) and knowledge institutions (e.g. BCG) to assist private and public sectors to better coordinate joint actions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C97E87-0C3C-400D-BB8F-CDAE1921F2B7}"/>
              </a:ext>
            </a:extLst>
          </p:cNvPr>
          <p:cNvSpPr/>
          <p:nvPr/>
        </p:nvSpPr>
        <p:spPr>
          <a:xfrm>
            <a:off x="838200" y="5221080"/>
            <a:ext cx="1727200" cy="609600"/>
          </a:xfrm>
          <a:prstGeom prst="rect">
            <a:avLst/>
          </a:prstGeom>
          <a:solidFill>
            <a:srgbClr val="2E3192"/>
          </a:solidFill>
          <a:ln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Get resources</a:t>
            </a:r>
            <a:endParaRPr lang="en-KE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25CBB0-36EF-4CC4-BF16-147AB760A433}"/>
              </a:ext>
            </a:extLst>
          </p:cNvPr>
          <p:cNvSpPr/>
          <p:nvPr/>
        </p:nvSpPr>
        <p:spPr>
          <a:xfrm>
            <a:off x="2717800" y="5221080"/>
            <a:ext cx="8801100" cy="609600"/>
          </a:xfrm>
          <a:prstGeom prst="rect">
            <a:avLst/>
          </a:prstGeom>
          <a:noFill/>
          <a:ln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2E3192"/>
                </a:solidFill>
                <a:latin typeface="Century Gothic" panose="020B0502020202020204" pitchFamily="34" charset="0"/>
              </a:rPr>
              <a:t>Create awareness of national funds e.g. Africa COVID Response Fund, that are credible and transparent + promote private sector resource centers in country </a:t>
            </a:r>
            <a:endParaRPr lang="en-KE" sz="1600" dirty="0">
              <a:solidFill>
                <a:srgbClr val="2E3192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FAE307-627E-4137-BDF2-0BF1F76F0051}"/>
              </a:ext>
            </a:extLst>
          </p:cNvPr>
          <p:cNvSpPr/>
          <p:nvPr/>
        </p:nvSpPr>
        <p:spPr>
          <a:xfrm>
            <a:off x="838200" y="5918789"/>
            <a:ext cx="1727200" cy="609600"/>
          </a:xfrm>
          <a:prstGeom prst="rect">
            <a:avLst/>
          </a:prstGeom>
          <a:solidFill>
            <a:srgbClr val="2E3192"/>
          </a:solidFill>
          <a:ln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ICT &amp; mobile heath</a:t>
            </a:r>
            <a:endParaRPr lang="en-KE" dirty="0"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9730E0-0A1F-4487-B143-FB3137D280E2}"/>
              </a:ext>
            </a:extLst>
          </p:cNvPr>
          <p:cNvSpPr/>
          <p:nvPr/>
        </p:nvSpPr>
        <p:spPr>
          <a:xfrm>
            <a:off x="2717800" y="5918789"/>
            <a:ext cx="8801100" cy="609600"/>
          </a:xfrm>
          <a:prstGeom prst="rect">
            <a:avLst/>
          </a:prstGeom>
          <a:noFill/>
          <a:ln>
            <a:solidFill>
              <a:srgbClr val="2E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2E3192"/>
                </a:solidFill>
                <a:latin typeface="Century Gothic" panose="020B0502020202020204" pitchFamily="34" charset="0"/>
              </a:rPr>
              <a:t>Robust and responsive regulatory landscape to foster mobile health and ICT innovations to track, trace and treat</a:t>
            </a:r>
            <a:endParaRPr lang="en-KE" sz="1600" dirty="0">
              <a:solidFill>
                <a:srgbClr val="2E319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F8901A2-01E2-4C89-89CB-D0648E6B3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17" y="233716"/>
            <a:ext cx="670183" cy="26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5486400" y="4083754"/>
            <a:ext cx="1219200" cy="2117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58AFF91-6D7B-6A47-888A-315ACF632E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-787401"/>
            <a:ext cx="12192000" cy="843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541B3F2-A29F-4647-B2B0-4A87FD933E94}"/>
              </a:ext>
            </a:extLst>
          </p:cNvPr>
          <p:cNvSpPr/>
          <p:nvPr/>
        </p:nvSpPr>
        <p:spPr>
          <a:xfrm>
            <a:off x="1746336" y="3429000"/>
            <a:ext cx="10445665" cy="2299340"/>
          </a:xfrm>
          <a:prstGeom prst="rect">
            <a:avLst/>
          </a:prstGeom>
          <a:solidFill>
            <a:srgbClr val="292D78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sz="1950" dirty="0">
              <a:latin typeface="Lato" panose="020F0502020204030203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53E2B1-6DA7-8847-8174-FC98BF3924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86033" y="3708056"/>
            <a:ext cx="3610325" cy="118225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908F1A-6615-B042-BA90-F900C903B828}"/>
              </a:ext>
            </a:extLst>
          </p:cNvPr>
          <p:cNvCxnSpPr/>
          <p:nvPr/>
        </p:nvCxnSpPr>
        <p:spPr>
          <a:xfrm>
            <a:off x="6636055" y="3707506"/>
            <a:ext cx="0" cy="169096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3150723-A08D-7F4B-99CD-CA64198BCAAD}"/>
              </a:ext>
            </a:extLst>
          </p:cNvPr>
          <p:cNvSpPr txBox="1"/>
          <p:nvPr/>
        </p:nvSpPr>
        <p:spPr>
          <a:xfrm>
            <a:off x="6495088" y="4084812"/>
            <a:ext cx="5884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</a:t>
            </a:r>
            <a:endParaRPr lang="en-US" sz="4800" dirty="0">
              <a:solidFill>
                <a:schemeClr val="bg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E3FB6A-9615-0540-B720-3E09322DE3D8}"/>
              </a:ext>
            </a:extLst>
          </p:cNvPr>
          <p:cNvSpPr txBox="1"/>
          <p:nvPr/>
        </p:nvSpPr>
        <p:spPr>
          <a:xfrm>
            <a:off x="2229633" y="5085567"/>
            <a:ext cx="4265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1400" dirty="0">
                <a:solidFill>
                  <a:schemeClr val="bg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CONSULTANCY | ADVISORY | INVESTMENTS</a:t>
            </a:r>
          </a:p>
        </p:txBody>
      </p:sp>
    </p:spTree>
    <p:extLst>
      <p:ext uri="{BB962C8B-B14F-4D97-AF65-F5344CB8AC3E}">
        <p14:creationId xmlns:p14="http://schemas.microsoft.com/office/powerpoint/2010/main" val="15515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509</Words>
  <Application>Microsoft Office PowerPoint</Application>
  <PresentationFormat>Widescreen</PresentationFormat>
  <Paragraphs>79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Lato</vt:lpstr>
      <vt:lpstr>Lato Light</vt:lpstr>
      <vt:lpstr>Lato Medium</vt:lpstr>
      <vt:lpstr>Office Theme</vt:lpstr>
      <vt:lpstr>PowerPoint Presentation</vt:lpstr>
      <vt:lpstr>Who is the private sector in health?</vt:lpstr>
      <vt:lpstr>Size of the private healthcare sector</vt:lpstr>
      <vt:lpstr>How to leverage the strengths of the private health sector</vt:lpstr>
      <vt:lpstr>How can the private sector be best supported to respond to the pandemic?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</dc:creator>
  <cp:lastModifiedBy>Dean Shillaw</cp:lastModifiedBy>
  <cp:revision>29</cp:revision>
  <dcterms:created xsi:type="dcterms:W3CDTF">2020-04-27T09:33:51Z</dcterms:created>
  <dcterms:modified xsi:type="dcterms:W3CDTF">2020-04-28T16:50:07Z</dcterms:modified>
</cp:coreProperties>
</file>