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7" r:id="rId3"/>
    <p:sldId id="298" r:id="rId4"/>
    <p:sldId id="302" r:id="rId5"/>
    <p:sldId id="303" r:id="rId6"/>
    <p:sldId id="304" r:id="rId7"/>
    <p:sldId id="305" r:id="rId8"/>
    <p:sldId id="307" r:id="rId9"/>
    <p:sldId id="306" r:id="rId10"/>
    <p:sldId id="312" r:id="rId11"/>
    <p:sldId id="311" r:id="rId12"/>
    <p:sldId id="313" r:id="rId13"/>
    <p:sldId id="314" r:id="rId14"/>
    <p:sldId id="315" r:id="rId15"/>
    <p:sldId id="316" r:id="rId16"/>
    <p:sldId id="296"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37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94" autoAdjust="0"/>
    <p:restoredTop sz="94660"/>
  </p:normalViewPr>
  <p:slideViewPr>
    <p:cSldViewPr>
      <p:cViewPr varScale="1">
        <p:scale>
          <a:sx n="67" d="100"/>
          <a:sy n="67" d="100"/>
        </p:scale>
        <p:origin x="684" y="4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slide" Target="slides/slide14.xml" /><Relationship Id="rId10" Type="http://schemas.openxmlformats.org/officeDocument/2006/relationships/slide" Target="slides/slide9.xml" /><Relationship Id="rId19" Type="http://schemas.openxmlformats.org/officeDocument/2006/relationships/viewProps" Target="view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07BCDCC-7879-4274-8C81-DF6B5C8DD12C}" type="doc">
      <dgm:prSet loTypeId="urn:microsoft.com/office/officeart/2008/layout/NameandTitleOrganizationalChart" loCatId="hierarchy" qsTypeId="urn:microsoft.com/office/officeart/2005/8/quickstyle/simple5" qsCatId="simple" csTypeId="urn:microsoft.com/office/officeart/2005/8/colors/accent1_2" csCatId="accent1" phldr="1"/>
      <dgm:spPr/>
      <dgm:t>
        <a:bodyPr/>
        <a:lstStyle/>
        <a:p>
          <a:endParaRPr lang="en-NG"/>
        </a:p>
      </dgm:t>
    </dgm:pt>
    <dgm:pt modelId="{8B2040E8-20DC-4E3C-8699-EA313060EDD5}">
      <dgm:prSet phldrT="[Text]"/>
      <dgm:spPr/>
      <dgm:t>
        <a:bodyPr/>
        <a:lstStyle/>
        <a:p>
          <a:r>
            <a:rPr lang="en-US" dirty="0"/>
            <a:t>Administrator</a:t>
          </a:r>
          <a:endParaRPr lang="en-NG" dirty="0"/>
        </a:p>
      </dgm:t>
    </dgm:pt>
    <dgm:pt modelId="{175F5FE8-0916-4B13-940A-1B6BD82B05BC}" type="parTrans" cxnId="{77340F9F-2B22-4F0E-A820-5FB5D930486C}">
      <dgm:prSet/>
      <dgm:spPr/>
      <dgm:t>
        <a:bodyPr/>
        <a:lstStyle/>
        <a:p>
          <a:endParaRPr lang="en-NG"/>
        </a:p>
      </dgm:t>
    </dgm:pt>
    <dgm:pt modelId="{C9FC867F-9524-4AB0-9A65-8F6F5476F1E8}" type="sibTrans" cxnId="{77340F9F-2B22-4F0E-A820-5FB5D930486C}">
      <dgm:prSet/>
      <dgm:spPr/>
      <dgm:t>
        <a:bodyPr/>
        <a:lstStyle/>
        <a:p>
          <a:r>
            <a:rPr lang="en-US" dirty="0"/>
            <a:t>Zouera Y.</a:t>
          </a:r>
          <a:endParaRPr lang="en-NG" dirty="0"/>
        </a:p>
      </dgm:t>
    </dgm:pt>
    <dgm:pt modelId="{9C28A66A-6CA6-4A4D-BDCE-BD7931C49165}" type="asst">
      <dgm:prSet phldrT="[Text]"/>
      <dgm:spPr/>
      <dgm:t>
        <a:bodyPr/>
        <a:lstStyle/>
        <a:p>
          <a:r>
            <a:rPr lang="en-US" dirty="0"/>
            <a:t>Support</a:t>
          </a:r>
          <a:endParaRPr lang="en-NG" dirty="0"/>
        </a:p>
      </dgm:t>
    </dgm:pt>
    <dgm:pt modelId="{28A5F442-0265-4C03-A400-64A926E7A52E}" type="parTrans" cxnId="{23DF2127-7850-4D60-926F-E445DA74DB0C}">
      <dgm:prSet/>
      <dgm:spPr/>
      <dgm:t>
        <a:bodyPr/>
        <a:lstStyle/>
        <a:p>
          <a:endParaRPr lang="en-NG"/>
        </a:p>
      </dgm:t>
    </dgm:pt>
    <dgm:pt modelId="{AFF8CFB0-DF24-4912-89E7-F5DBEC7FCB8B}" type="sibTrans" cxnId="{23DF2127-7850-4D60-926F-E445DA74DB0C}">
      <dgm:prSet/>
      <dgm:spPr/>
      <dgm:t>
        <a:bodyPr/>
        <a:lstStyle/>
        <a:p>
          <a:r>
            <a:rPr lang="en-US" dirty="0"/>
            <a:t>Amaechi O.</a:t>
          </a:r>
          <a:endParaRPr lang="en-NG" dirty="0"/>
        </a:p>
      </dgm:t>
    </dgm:pt>
    <dgm:pt modelId="{37B2C844-0131-498E-B1D6-E9B08F996160}">
      <dgm:prSet phldrT="[Text]"/>
      <dgm:spPr/>
      <dgm:t>
        <a:bodyPr/>
        <a:lstStyle/>
        <a:p>
          <a:r>
            <a:rPr lang="en-US" dirty="0"/>
            <a:t>Technical Committee</a:t>
          </a:r>
          <a:endParaRPr lang="en-NG" dirty="0"/>
        </a:p>
      </dgm:t>
    </dgm:pt>
    <dgm:pt modelId="{D045D083-8AA0-4E35-A1CE-6BE5B7A52539}" type="parTrans" cxnId="{83DED783-3420-4F3B-9D31-14DCC2B38AB5}">
      <dgm:prSet/>
      <dgm:spPr/>
      <dgm:t>
        <a:bodyPr/>
        <a:lstStyle/>
        <a:p>
          <a:endParaRPr lang="en-NG"/>
        </a:p>
      </dgm:t>
    </dgm:pt>
    <dgm:pt modelId="{EED8D9C4-0215-4906-A768-D791A8F85B8B}" type="sibTrans" cxnId="{83DED783-3420-4F3B-9D31-14DCC2B38AB5}">
      <dgm:prSet/>
      <dgm:spPr/>
      <dgm:t>
        <a:bodyPr/>
        <a:lstStyle/>
        <a:p>
          <a:r>
            <a:rPr lang="en-US" dirty="0"/>
            <a:t>NCDC</a:t>
          </a:r>
          <a:endParaRPr lang="en-NG" dirty="0"/>
        </a:p>
      </dgm:t>
    </dgm:pt>
    <dgm:pt modelId="{D03C48F9-DD94-4C23-89D6-6177604DB6AF}">
      <dgm:prSet phldrT="[Text]"/>
      <dgm:spPr/>
      <dgm:t>
        <a:bodyPr/>
        <a:lstStyle/>
        <a:p>
          <a:r>
            <a:rPr lang="en-US" dirty="0"/>
            <a:t>Operations Committee</a:t>
          </a:r>
          <a:endParaRPr lang="en-NG" dirty="0"/>
        </a:p>
      </dgm:t>
    </dgm:pt>
    <dgm:pt modelId="{695DE0B4-192E-4285-A334-FB3771962E56}" type="parTrans" cxnId="{2ADC7C6D-2956-4F23-8660-550E09453E06}">
      <dgm:prSet/>
      <dgm:spPr/>
      <dgm:t>
        <a:bodyPr/>
        <a:lstStyle/>
        <a:p>
          <a:endParaRPr lang="en-NG"/>
        </a:p>
      </dgm:t>
    </dgm:pt>
    <dgm:pt modelId="{CCAC781A-3FF1-43BE-A8BE-ABD2C7BAEF47}" type="sibTrans" cxnId="{2ADC7C6D-2956-4F23-8660-550E09453E06}">
      <dgm:prSet/>
      <dgm:spPr/>
      <dgm:t>
        <a:bodyPr/>
        <a:lstStyle/>
        <a:p>
          <a:r>
            <a:rPr lang="en-US" dirty="0"/>
            <a:t>PMO (Zakari M.)</a:t>
          </a:r>
          <a:endParaRPr lang="en-NG" dirty="0"/>
        </a:p>
      </dgm:t>
    </dgm:pt>
    <dgm:pt modelId="{1F168250-C9CD-40C0-8E9C-F42CD224C902}">
      <dgm:prSet phldrT="[Text]"/>
      <dgm:spPr/>
      <dgm:t>
        <a:bodyPr/>
        <a:lstStyle/>
        <a:p>
          <a:r>
            <a:rPr lang="en-US" dirty="0"/>
            <a:t>Advocacy/Comms</a:t>
          </a:r>
          <a:endParaRPr lang="en-NG" dirty="0"/>
        </a:p>
      </dgm:t>
    </dgm:pt>
    <dgm:pt modelId="{854501A0-225D-4984-A171-767DBFD4FFE8}" type="parTrans" cxnId="{E2219F07-9426-4174-B85D-A22965506952}">
      <dgm:prSet/>
      <dgm:spPr/>
      <dgm:t>
        <a:bodyPr/>
        <a:lstStyle/>
        <a:p>
          <a:endParaRPr lang="en-NG"/>
        </a:p>
      </dgm:t>
    </dgm:pt>
    <dgm:pt modelId="{18B0F3B1-7A5F-46AD-AD82-DCCF0E8C46C1}" type="sibTrans" cxnId="{E2219F07-9426-4174-B85D-A22965506952}">
      <dgm:prSet/>
      <dgm:spPr/>
      <dgm:t>
        <a:bodyPr/>
        <a:lstStyle/>
        <a:p>
          <a:r>
            <a:rPr lang="en-US" dirty="0"/>
            <a:t>Amaechi O. + Tony C.</a:t>
          </a:r>
          <a:endParaRPr lang="en-NG" dirty="0"/>
        </a:p>
      </dgm:t>
    </dgm:pt>
    <dgm:pt modelId="{BA12CC0E-33F0-4ADE-8CDF-35864DF72754}" type="asst">
      <dgm:prSet/>
      <dgm:spPr/>
      <dgm:t>
        <a:bodyPr/>
        <a:lstStyle/>
        <a:p>
          <a:r>
            <a:rPr lang="en-US" dirty="0"/>
            <a:t>Support</a:t>
          </a:r>
          <a:endParaRPr lang="en-NG" dirty="0"/>
        </a:p>
      </dgm:t>
    </dgm:pt>
    <dgm:pt modelId="{0CD95EFA-CCA6-4EE0-9E2B-65D6C8F01073}" type="parTrans" cxnId="{87600B98-2768-4A26-8C4A-DAAE27364869}">
      <dgm:prSet/>
      <dgm:spPr/>
      <dgm:t>
        <a:bodyPr/>
        <a:lstStyle/>
        <a:p>
          <a:endParaRPr lang="en-NG"/>
        </a:p>
      </dgm:t>
    </dgm:pt>
    <dgm:pt modelId="{037DA649-8002-4F06-B4B5-200AD70F90A3}" type="sibTrans" cxnId="{87600B98-2768-4A26-8C4A-DAAE27364869}">
      <dgm:prSet/>
      <dgm:spPr/>
      <dgm:t>
        <a:bodyPr/>
        <a:lstStyle/>
        <a:p>
          <a:r>
            <a:rPr lang="en-US" dirty="0" err="1"/>
            <a:t>Osayi</a:t>
          </a:r>
          <a:r>
            <a:rPr lang="en-US" dirty="0"/>
            <a:t> A.</a:t>
          </a:r>
          <a:endParaRPr lang="en-NG" dirty="0"/>
        </a:p>
      </dgm:t>
    </dgm:pt>
    <dgm:pt modelId="{52195A51-880D-48B0-86EE-9D9EB8D21757}" type="pres">
      <dgm:prSet presAssocID="{007BCDCC-7879-4274-8C81-DF6B5C8DD12C}" presName="hierChild1" presStyleCnt="0">
        <dgm:presLayoutVars>
          <dgm:orgChart val="1"/>
          <dgm:chPref val="1"/>
          <dgm:dir/>
          <dgm:animOne val="branch"/>
          <dgm:animLvl val="lvl"/>
          <dgm:resizeHandles/>
        </dgm:presLayoutVars>
      </dgm:prSet>
      <dgm:spPr/>
    </dgm:pt>
    <dgm:pt modelId="{7413591C-0303-419E-9045-8B021EDE584C}" type="pres">
      <dgm:prSet presAssocID="{8B2040E8-20DC-4E3C-8699-EA313060EDD5}" presName="hierRoot1" presStyleCnt="0">
        <dgm:presLayoutVars>
          <dgm:hierBranch val="init"/>
        </dgm:presLayoutVars>
      </dgm:prSet>
      <dgm:spPr/>
    </dgm:pt>
    <dgm:pt modelId="{754349A6-19B7-4BF3-8AFD-1B65290BAEBD}" type="pres">
      <dgm:prSet presAssocID="{8B2040E8-20DC-4E3C-8699-EA313060EDD5}" presName="rootComposite1" presStyleCnt="0"/>
      <dgm:spPr/>
    </dgm:pt>
    <dgm:pt modelId="{BE6428D9-0093-4A3A-AD15-8049E0429584}" type="pres">
      <dgm:prSet presAssocID="{8B2040E8-20DC-4E3C-8699-EA313060EDD5}" presName="rootText1" presStyleLbl="node0" presStyleIdx="0" presStyleCnt="1">
        <dgm:presLayoutVars>
          <dgm:chMax/>
          <dgm:chPref val="3"/>
        </dgm:presLayoutVars>
      </dgm:prSet>
      <dgm:spPr/>
    </dgm:pt>
    <dgm:pt modelId="{5ACBD879-44DC-4C49-B251-4F094410F935}" type="pres">
      <dgm:prSet presAssocID="{8B2040E8-20DC-4E3C-8699-EA313060EDD5}" presName="titleText1" presStyleLbl="fgAcc0" presStyleIdx="0" presStyleCnt="1">
        <dgm:presLayoutVars>
          <dgm:chMax val="0"/>
          <dgm:chPref val="0"/>
        </dgm:presLayoutVars>
      </dgm:prSet>
      <dgm:spPr/>
    </dgm:pt>
    <dgm:pt modelId="{DBCD5D20-0D05-4F30-BB16-F27B989F4169}" type="pres">
      <dgm:prSet presAssocID="{8B2040E8-20DC-4E3C-8699-EA313060EDD5}" presName="rootConnector1" presStyleLbl="node1" presStyleIdx="0" presStyleCnt="3"/>
      <dgm:spPr/>
    </dgm:pt>
    <dgm:pt modelId="{6B1A5D76-F2D3-494D-8DC3-0F4DCA0D7B36}" type="pres">
      <dgm:prSet presAssocID="{8B2040E8-20DC-4E3C-8699-EA313060EDD5}" presName="hierChild2" presStyleCnt="0"/>
      <dgm:spPr/>
    </dgm:pt>
    <dgm:pt modelId="{6AC5F600-972F-4BE1-BA6C-9C5678394DFD}" type="pres">
      <dgm:prSet presAssocID="{D045D083-8AA0-4E35-A1CE-6BE5B7A52539}" presName="Name37" presStyleLbl="parChTrans1D2" presStyleIdx="0" presStyleCnt="5"/>
      <dgm:spPr/>
    </dgm:pt>
    <dgm:pt modelId="{FD5555BF-2AA4-4B9E-96CA-C22D72796D8C}" type="pres">
      <dgm:prSet presAssocID="{37B2C844-0131-498E-B1D6-E9B08F996160}" presName="hierRoot2" presStyleCnt="0">
        <dgm:presLayoutVars>
          <dgm:hierBranch val="init"/>
        </dgm:presLayoutVars>
      </dgm:prSet>
      <dgm:spPr/>
    </dgm:pt>
    <dgm:pt modelId="{F59DBF77-C442-416F-ADB4-CA65C3160925}" type="pres">
      <dgm:prSet presAssocID="{37B2C844-0131-498E-B1D6-E9B08F996160}" presName="rootComposite" presStyleCnt="0"/>
      <dgm:spPr/>
    </dgm:pt>
    <dgm:pt modelId="{679952CA-135C-4D3D-9F43-27BE94131283}" type="pres">
      <dgm:prSet presAssocID="{37B2C844-0131-498E-B1D6-E9B08F996160}" presName="rootText" presStyleLbl="node1" presStyleIdx="0" presStyleCnt="3">
        <dgm:presLayoutVars>
          <dgm:chMax/>
          <dgm:chPref val="3"/>
        </dgm:presLayoutVars>
      </dgm:prSet>
      <dgm:spPr/>
    </dgm:pt>
    <dgm:pt modelId="{E535F702-7B38-4B9A-AC66-88BCF4979DAD}" type="pres">
      <dgm:prSet presAssocID="{37B2C844-0131-498E-B1D6-E9B08F996160}" presName="titleText2" presStyleLbl="fgAcc1" presStyleIdx="0" presStyleCnt="3">
        <dgm:presLayoutVars>
          <dgm:chMax val="0"/>
          <dgm:chPref val="0"/>
        </dgm:presLayoutVars>
      </dgm:prSet>
      <dgm:spPr/>
    </dgm:pt>
    <dgm:pt modelId="{8B1A08BD-E225-4329-82FB-4B44A8EA98F1}" type="pres">
      <dgm:prSet presAssocID="{37B2C844-0131-498E-B1D6-E9B08F996160}" presName="rootConnector" presStyleLbl="node2" presStyleIdx="0" presStyleCnt="0"/>
      <dgm:spPr/>
    </dgm:pt>
    <dgm:pt modelId="{00DCA81F-2C18-46FC-A817-DDDE3206A431}" type="pres">
      <dgm:prSet presAssocID="{37B2C844-0131-498E-B1D6-E9B08F996160}" presName="hierChild4" presStyleCnt="0"/>
      <dgm:spPr/>
    </dgm:pt>
    <dgm:pt modelId="{FA2B763F-F29A-4BFB-BE07-53C65DC47024}" type="pres">
      <dgm:prSet presAssocID="{37B2C844-0131-498E-B1D6-E9B08F996160}" presName="hierChild5" presStyleCnt="0"/>
      <dgm:spPr/>
    </dgm:pt>
    <dgm:pt modelId="{C020E834-B8FB-45DB-B5EB-93EDA50C75C4}" type="pres">
      <dgm:prSet presAssocID="{695DE0B4-192E-4285-A334-FB3771962E56}" presName="Name37" presStyleLbl="parChTrans1D2" presStyleIdx="1" presStyleCnt="5"/>
      <dgm:spPr/>
    </dgm:pt>
    <dgm:pt modelId="{7E256B7F-AC0B-4FE7-8102-60D52EF7B29C}" type="pres">
      <dgm:prSet presAssocID="{D03C48F9-DD94-4C23-89D6-6177604DB6AF}" presName="hierRoot2" presStyleCnt="0">
        <dgm:presLayoutVars>
          <dgm:hierBranch val="init"/>
        </dgm:presLayoutVars>
      </dgm:prSet>
      <dgm:spPr/>
    </dgm:pt>
    <dgm:pt modelId="{4C1796D8-F17E-4C27-B7FE-23E227E87CB2}" type="pres">
      <dgm:prSet presAssocID="{D03C48F9-DD94-4C23-89D6-6177604DB6AF}" presName="rootComposite" presStyleCnt="0"/>
      <dgm:spPr/>
    </dgm:pt>
    <dgm:pt modelId="{D2DCDE46-3333-42C0-9CF0-D489A6823DB0}" type="pres">
      <dgm:prSet presAssocID="{D03C48F9-DD94-4C23-89D6-6177604DB6AF}" presName="rootText" presStyleLbl="node1" presStyleIdx="1" presStyleCnt="3">
        <dgm:presLayoutVars>
          <dgm:chMax/>
          <dgm:chPref val="3"/>
        </dgm:presLayoutVars>
      </dgm:prSet>
      <dgm:spPr/>
    </dgm:pt>
    <dgm:pt modelId="{C6A9F0F9-619F-4E60-8296-35C69D4D49A4}" type="pres">
      <dgm:prSet presAssocID="{D03C48F9-DD94-4C23-89D6-6177604DB6AF}" presName="titleText2" presStyleLbl="fgAcc1" presStyleIdx="1" presStyleCnt="3">
        <dgm:presLayoutVars>
          <dgm:chMax val="0"/>
          <dgm:chPref val="0"/>
        </dgm:presLayoutVars>
      </dgm:prSet>
      <dgm:spPr/>
    </dgm:pt>
    <dgm:pt modelId="{DC483F88-6282-4A82-B53C-665BB4EE99BC}" type="pres">
      <dgm:prSet presAssocID="{D03C48F9-DD94-4C23-89D6-6177604DB6AF}" presName="rootConnector" presStyleLbl="node2" presStyleIdx="0" presStyleCnt="0"/>
      <dgm:spPr/>
    </dgm:pt>
    <dgm:pt modelId="{D9D2BF62-7E45-4A75-81DF-04DE407FF84E}" type="pres">
      <dgm:prSet presAssocID="{D03C48F9-DD94-4C23-89D6-6177604DB6AF}" presName="hierChild4" presStyleCnt="0"/>
      <dgm:spPr/>
    </dgm:pt>
    <dgm:pt modelId="{B1F9011E-74E9-421F-802B-9B8861263575}" type="pres">
      <dgm:prSet presAssocID="{D03C48F9-DD94-4C23-89D6-6177604DB6AF}" presName="hierChild5" presStyleCnt="0"/>
      <dgm:spPr/>
    </dgm:pt>
    <dgm:pt modelId="{A4CDE3C2-C853-4193-B65A-6C7C944603EA}" type="pres">
      <dgm:prSet presAssocID="{854501A0-225D-4984-A171-767DBFD4FFE8}" presName="Name37" presStyleLbl="parChTrans1D2" presStyleIdx="2" presStyleCnt="5"/>
      <dgm:spPr/>
    </dgm:pt>
    <dgm:pt modelId="{6EEE4E1D-5DEA-4E73-B4A9-3FAB16CCADEA}" type="pres">
      <dgm:prSet presAssocID="{1F168250-C9CD-40C0-8E9C-F42CD224C902}" presName="hierRoot2" presStyleCnt="0">
        <dgm:presLayoutVars>
          <dgm:hierBranch val="init"/>
        </dgm:presLayoutVars>
      </dgm:prSet>
      <dgm:spPr/>
    </dgm:pt>
    <dgm:pt modelId="{43AE48B6-77A4-4CC9-82AE-E462B63D545B}" type="pres">
      <dgm:prSet presAssocID="{1F168250-C9CD-40C0-8E9C-F42CD224C902}" presName="rootComposite" presStyleCnt="0"/>
      <dgm:spPr/>
    </dgm:pt>
    <dgm:pt modelId="{CAE925DF-B4B4-4D5A-AF72-9E2EE0BDB804}" type="pres">
      <dgm:prSet presAssocID="{1F168250-C9CD-40C0-8E9C-F42CD224C902}" presName="rootText" presStyleLbl="node1" presStyleIdx="2" presStyleCnt="3">
        <dgm:presLayoutVars>
          <dgm:chMax/>
          <dgm:chPref val="3"/>
        </dgm:presLayoutVars>
      </dgm:prSet>
      <dgm:spPr/>
    </dgm:pt>
    <dgm:pt modelId="{2842445F-9554-4802-9735-6CAFC0457351}" type="pres">
      <dgm:prSet presAssocID="{1F168250-C9CD-40C0-8E9C-F42CD224C902}" presName="titleText2" presStyleLbl="fgAcc1" presStyleIdx="2" presStyleCnt="3">
        <dgm:presLayoutVars>
          <dgm:chMax val="0"/>
          <dgm:chPref val="0"/>
        </dgm:presLayoutVars>
      </dgm:prSet>
      <dgm:spPr/>
    </dgm:pt>
    <dgm:pt modelId="{608208F3-C215-4993-AAF6-1E187CD1613B}" type="pres">
      <dgm:prSet presAssocID="{1F168250-C9CD-40C0-8E9C-F42CD224C902}" presName="rootConnector" presStyleLbl="node2" presStyleIdx="0" presStyleCnt="0"/>
      <dgm:spPr/>
    </dgm:pt>
    <dgm:pt modelId="{79DBA4EF-A9BD-443A-B5C5-03031F341FC3}" type="pres">
      <dgm:prSet presAssocID="{1F168250-C9CD-40C0-8E9C-F42CD224C902}" presName="hierChild4" presStyleCnt="0"/>
      <dgm:spPr/>
    </dgm:pt>
    <dgm:pt modelId="{EF9DF549-FBF0-4DAE-B137-1B56FD702032}" type="pres">
      <dgm:prSet presAssocID="{1F168250-C9CD-40C0-8E9C-F42CD224C902}" presName="hierChild5" presStyleCnt="0"/>
      <dgm:spPr/>
    </dgm:pt>
    <dgm:pt modelId="{9F69B3CE-21B6-45BE-96EF-E45896B48654}" type="pres">
      <dgm:prSet presAssocID="{8B2040E8-20DC-4E3C-8699-EA313060EDD5}" presName="hierChild3" presStyleCnt="0"/>
      <dgm:spPr/>
    </dgm:pt>
    <dgm:pt modelId="{058F5970-9FCD-4B48-BDB2-3B5874F4BE2E}" type="pres">
      <dgm:prSet presAssocID="{28A5F442-0265-4C03-A400-64A926E7A52E}" presName="Name96" presStyleLbl="parChTrans1D2" presStyleIdx="3" presStyleCnt="5"/>
      <dgm:spPr/>
    </dgm:pt>
    <dgm:pt modelId="{54FAB2F9-4EA2-4F06-BEE2-663D5356893E}" type="pres">
      <dgm:prSet presAssocID="{9C28A66A-6CA6-4A4D-BDCE-BD7931C49165}" presName="hierRoot3" presStyleCnt="0">
        <dgm:presLayoutVars>
          <dgm:hierBranch val="init"/>
        </dgm:presLayoutVars>
      </dgm:prSet>
      <dgm:spPr/>
    </dgm:pt>
    <dgm:pt modelId="{34335689-08D7-4EBB-9DCF-5C69BDA32AC9}" type="pres">
      <dgm:prSet presAssocID="{9C28A66A-6CA6-4A4D-BDCE-BD7931C49165}" presName="rootComposite3" presStyleCnt="0"/>
      <dgm:spPr/>
    </dgm:pt>
    <dgm:pt modelId="{73C3FEAD-B09A-4F95-B0EB-EF22189F873C}" type="pres">
      <dgm:prSet presAssocID="{9C28A66A-6CA6-4A4D-BDCE-BD7931C49165}" presName="rootText3" presStyleLbl="asst1" presStyleIdx="0" presStyleCnt="2">
        <dgm:presLayoutVars>
          <dgm:chPref val="3"/>
        </dgm:presLayoutVars>
      </dgm:prSet>
      <dgm:spPr/>
    </dgm:pt>
    <dgm:pt modelId="{6ACAC89C-4B2F-4184-A22A-6DB3CB2417A9}" type="pres">
      <dgm:prSet presAssocID="{9C28A66A-6CA6-4A4D-BDCE-BD7931C49165}" presName="titleText3" presStyleLbl="fgAcc2" presStyleIdx="0" presStyleCnt="2">
        <dgm:presLayoutVars>
          <dgm:chMax val="0"/>
          <dgm:chPref val="0"/>
        </dgm:presLayoutVars>
      </dgm:prSet>
      <dgm:spPr/>
    </dgm:pt>
    <dgm:pt modelId="{464F5ED4-2B85-4067-BFB3-E2566D6037D6}" type="pres">
      <dgm:prSet presAssocID="{9C28A66A-6CA6-4A4D-BDCE-BD7931C49165}" presName="rootConnector3" presStyleLbl="asst1" presStyleIdx="0" presStyleCnt="2"/>
      <dgm:spPr/>
    </dgm:pt>
    <dgm:pt modelId="{BECE53AB-1F99-406D-9922-CA94F59039A1}" type="pres">
      <dgm:prSet presAssocID="{9C28A66A-6CA6-4A4D-BDCE-BD7931C49165}" presName="hierChild6" presStyleCnt="0"/>
      <dgm:spPr/>
    </dgm:pt>
    <dgm:pt modelId="{FD95BA00-92FE-4313-9A95-EDA1CC0261D4}" type="pres">
      <dgm:prSet presAssocID="{9C28A66A-6CA6-4A4D-BDCE-BD7931C49165}" presName="hierChild7" presStyleCnt="0"/>
      <dgm:spPr/>
    </dgm:pt>
    <dgm:pt modelId="{70F870EF-AEB5-47E8-91FF-FEC286D2E624}" type="pres">
      <dgm:prSet presAssocID="{0CD95EFA-CCA6-4EE0-9E2B-65D6C8F01073}" presName="Name96" presStyleLbl="parChTrans1D2" presStyleIdx="4" presStyleCnt="5"/>
      <dgm:spPr/>
    </dgm:pt>
    <dgm:pt modelId="{B9E69965-257B-4C7F-B198-613084F20814}" type="pres">
      <dgm:prSet presAssocID="{BA12CC0E-33F0-4ADE-8CDF-35864DF72754}" presName="hierRoot3" presStyleCnt="0">
        <dgm:presLayoutVars>
          <dgm:hierBranch val="init"/>
        </dgm:presLayoutVars>
      </dgm:prSet>
      <dgm:spPr/>
    </dgm:pt>
    <dgm:pt modelId="{65CCEF58-BA29-4247-AFEC-9B6CE5265C56}" type="pres">
      <dgm:prSet presAssocID="{BA12CC0E-33F0-4ADE-8CDF-35864DF72754}" presName="rootComposite3" presStyleCnt="0"/>
      <dgm:spPr/>
    </dgm:pt>
    <dgm:pt modelId="{869AC1FD-FF27-412D-9BA1-191F1C86DDCE}" type="pres">
      <dgm:prSet presAssocID="{BA12CC0E-33F0-4ADE-8CDF-35864DF72754}" presName="rootText3" presStyleLbl="asst1" presStyleIdx="1" presStyleCnt="2">
        <dgm:presLayoutVars>
          <dgm:chPref val="3"/>
        </dgm:presLayoutVars>
      </dgm:prSet>
      <dgm:spPr/>
    </dgm:pt>
    <dgm:pt modelId="{A0C7B011-3351-43AC-A690-CD288B396B2A}" type="pres">
      <dgm:prSet presAssocID="{BA12CC0E-33F0-4ADE-8CDF-35864DF72754}" presName="titleText3" presStyleLbl="fgAcc2" presStyleIdx="1" presStyleCnt="2">
        <dgm:presLayoutVars>
          <dgm:chMax val="0"/>
          <dgm:chPref val="0"/>
        </dgm:presLayoutVars>
      </dgm:prSet>
      <dgm:spPr/>
    </dgm:pt>
    <dgm:pt modelId="{A0B1661A-64F9-4DB3-BB5D-DCCD8A99599E}" type="pres">
      <dgm:prSet presAssocID="{BA12CC0E-33F0-4ADE-8CDF-35864DF72754}" presName="rootConnector3" presStyleLbl="asst1" presStyleIdx="1" presStyleCnt="2"/>
      <dgm:spPr/>
    </dgm:pt>
    <dgm:pt modelId="{19488768-90CE-4D0B-897B-F3F13D724A1C}" type="pres">
      <dgm:prSet presAssocID="{BA12CC0E-33F0-4ADE-8CDF-35864DF72754}" presName="hierChild6" presStyleCnt="0"/>
      <dgm:spPr/>
    </dgm:pt>
    <dgm:pt modelId="{47803E66-5A11-492F-AE3D-BB6C6E2505A0}" type="pres">
      <dgm:prSet presAssocID="{BA12CC0E-33F0-4ADE-8CDF-35864DF72754}" presName="hierChild7" presStyleCnt="0"/>
      <dgm:spPr/>
    </dgm:pt>
  </dgm:ptLst>
  <dgm:cxnLst>
    <dgm:cxn modelId="{B45C3503-D344-4E56-8621-E3020457774D}" type="presOf" srcId="{8B2040E8-20DC-4E3C-8699-EA313060EDD5}" destId="{DBCD5D20-0D05-4F30-BB16-F27B989F4169}" srcOrd="1" destOrd="0" presId="urn:microsoft.com/office/officeart/2008/layout/NameandTitleOrganizationalChart"/>
    <dgm:cxn modelId="{E2219F07-9426-4174-B85D-A22965506952}" srcId="{8B2040E8-20DC-4E3C-8699-EA313060EDD5}" destId="{1F168250-C9CD-40C0-8E9C-F42CD224C902}" srcOrd="4" destOrd="0" parTransId="{854501A0-225D-4984-A171-767DBFD4FFE8}" sibTransId="{18B0F3B1-7A5F-46AD-AD82-DCCF0E8C46C1}"/>
    <dgm:cxn modelId="{36E3CB07-D730-4300-8F48-83E69487F590}" type="presOf" srcId="{AFF8CFB0-DF24-4912-89E7-F5DBEC7FCB8B}" destId="{6ACAC89C-4B2F-4184-A22A-6DB3CB2417A9}" srcOrd="0" destOrd="0" presId="urn:microsoft.com/office/officeart/2008/layout/NameandTitleOrganizationalChart"/>
    <dgm:cxn modelId="{8707CC1D-723A-45AC-95C7-A0673F117EAC}" type="presOf" srcId="{D03C48F9-DD94-4C23-89D6-6177604DB6AF}" destId="{D2DCDE46-3333-42C0-9CF0-D489A6823DB0}" srcOrd="0" destOrd="0" presId="urn:microsoft.com/office/officeart/2008/layout/NameandTitleOrganizationalChart"/>
    <dgm:cxn modelId="{0C359420-383F-4532-835E-B8AD3DF6EBFF}" type="presOf" srcId="{854501A0-225D-4984-A171-767DBFD4FFE8}" destId="{A4CDE3C2-C853-4193-B65A-6C7C944603EA}" srcOrd="0" destOrd="0" presId="urn:microsoft.com/office/officeart/2008/layout/NameandTitleOrganizationalChart"/>
    <dgm:cxn modelId="{43ED5226-671D-49E3-9A5C-6551E958064E}" type="presOf" srcId="{695DE0B4-192E-4285-A334-FB3771962E56}" destId="{C020E834-B8FB-45DB-B5EB-93EDA50C75C4}" srcOrd="0" destOrd="0" presId="urn:microsoft.com/office/officeart/2008/layout/NameandTitleOrganizationalChart"/>
    <dgm:cxn modelId="{23DF2127-7850-4D60-926F-E445DA74DB0C}" srcId="{8B2040E8-20DC-4E3C-8699-EA313060EDD5}" destId="{9C28A66A-6CA6-4A4D-BDCE-BD7931C49165}" srcOrd="0" destOrd="0" parTransId="{28A5F442-0265-4C03-A400-64A926E7A52E}" sibTransId="{AFF8CFB0-DF24-4912-89E7-F5DBEC7FCB8B}"/>
    <dgm:cxn modelId="{4C1B5530-DFB3-495F-9972-04CD0D516259}" type="presOf" srcId="{37B2C844-0131-498E-B1D6-E9B08F996160}" destId="{679952CA-135C-4D3D-9F43-27BE94131283}" srcOrd="0" destOrd="0" presId="urn:microsoft.com/office/officeart/2008/layout/NameandTitleOrganizationalChart"/>
    <dgm:cxn modelId="{15107C31-CC92-4BA4-814E-769EDEE27BB7}" type="presOf" srcId="{C9FC867F-9524-4AB0-9A65-8F6F5476F1E8}" destId="{5ACBD879-44DC-4C49-B251-4F094410F935}" srcOrd="0" destOrd="0" presId="urn:microsoft.com/office/officeart/2008/layout/NameandTitleOrganizationalChart"/>
    <dgm:cxn modelId="{E4B8C25F-29D9-458D-A64A-1CDFD411857F}" type="presOf" srcId="{CCAC781A-3FF1-43BE-A8BE-ABD2C7BAEF47}" destId="{C6A9F0F9-619F-4E60-8296-35C69D4D49A4}" srcOrd="0" destOrd="0" presId="urn:microsoft.com/office/officeart/2008/layout/NameandTitleOrganizationalChart"/>
    <dgm:cxn modelId="{3F818441-8D17-4AB9-8528-4B7476528045}" type="presOf" srcId="{18B0F3B1-7A5F-46AD-AD82-DCCF0E8C46C1}" destId="{2842445F-9554-4802-9735-6CAFC0457351}" srcOrd="0" destOrd="0" presId="urn:microsoft.com/office/officeart/2008/layout/NameandTitleOrganizationalChart"/>
    <dgm:cxn modelId="{89BF7646-6C93-4B56-8E70-56AC93FF5431}" type="presOf" srcId="{D045D083-8AA0-4E35-A1CE-6BE5B7A52539}" destId="{6AC5F600-972F-4BE1-BA6C-9C5678394DFD}" srcOrd="0" destOrd="0" presId="urn:microsoft.com/office/officeart/2008/layout/NameandTitleOrganizationalChart"/>
    <dgm:cxn modelId="{AE69B946-9F59-4F19-BF78-08C3DCAB91D9}" type="presOf" srcId="{28A5F442-0265-4C03-A400-64A926E7A52E}" destId="{058F5970-9FCD-4B48-BDB2-3B5874F4BE2E}" srcOrd="0" destOrd="0" presId="urn:microsoft.com/office/officeart/2008/layout/NameandTitleOrganizationalChart"/>
    <dgm:cxn modelId="{1EAD9A69-D778-4FDB-BC7D-DFCAEDC613C1}" type="presOf" srcId="{BA12CC0E-33F0-4ADE-8CDF-35864DF72754}" destId="{A0B1661A-64F9-4DB3-BB5D-DCCD8A99599E}" srcOrd="1" destOrd="0" presId="urn:microsoft.com/office/officeart/2008/layout/NameandTitleOrganizationalChart"/>
    <dgm:cxn modelId="{2ADC7C6D-2956-4F23-8660-550E09453E06}" srcId="{8B2040E8-20DC-4E3C-8699-EA313060EDD5}" destId="{D03C48F9-DD94-4C23-89D6-6177604DB6AF}" srcOrd="3" destOrd="0" parTransId="{695DE0B4-192E-4285-A334-FB3771962E56}" sibTransId="{CCAC781A-3FF1-43BE-A8BE-ABD2C7BAEF47}"/>
    <dgm:cxn modelId="{29505153-6282-4682-8C07-16F613A9635F}" type="presOf" srcId="{EED8D9C4-0215-4906-A768-D791A8F85B8B}" destId="{E535F702-7B38-4B9A-AC66-88BCF4979DAD}" srcOrd="0" destOrd="0" presId="urn:microsoft.com/office/officeart/2008/layout/NameandTitleOrganizationalChart"/>
    <dgm:cxn modelId="{2532D680-EA1B-4C51-95C7-4417DBC7353F}" type="presOf" srcId="{9C28A66A-6CA6-4A4D-BDCE-BD7931C49165}" destId="{73C3FEAD-B09A-4F95-B0EB-EF22189F873C}" srcOrd="0" destOrd="0" presId="urn:microsoft.com/office/officeart/2008/layout/NameandTitleOrganizationalChart"/>
    <dgm:cxn modelId="{83DED783-3420-4F3B-9D31-14DCC2B38AB5}" srcId="{8B2040E8-20DC-4E3C-8699-EA313060EDD5}" destId="{37B2C844-0131-498E-B1D6-E9B08F996160}" srcOrd="2" destOrd="0" parTransId="{D045D083-8AA0-4E35-A1CE-6BE5B7A52539}" sibTransId="{EED8D9C4-0215-4906-A768-D791A8F85B8B}"/>
    <dgm:cxn modelId="{68352F84-02FE-4EE4-8BF1-67AB5A78E09F}" type="presOf" srcId="{007BCDCC-7879-4274-8C81-DF6B5C8DD12C}" destId="{52195A51-880D-48B0-86EE-9D9EB8D21757}" srcOrd="0" destOrd="0" presId="urn:microsoft.com/office/officeart/2008/layout/NameandTitleOrganizationalChart"/>
    <dgm:cxn modelId="{35928193-FD67-4E26-A305-5D1B2EEF7AC2}" type="presOf" srcId="{1F168250-C9CD-40C0-8E9C-F42CD224C902}" destId="{CAE925DF-B4B4-4D5A-AF72-9E2EE0BDB804}" srcOrd="0" destOrd="0" presId="urn:microsoft.com/office/officeart/2008/layout/NameandTitleOrganizationalChart"/>
    <dgm:cxn modelId="{2D39A995-C393-4476-9794-E21531107466}" type="presOf" srcId="{1F168250-C9CD-40C0-8E9C-F42CD224C902}" destId="{608208F3-C215-4993-AAF6-1E187CD1613B}" srcOrd="1" destOrd="0" presId="urn:microsoft.com/office/officeart/2008/layout/NameandTitleOrganizationalChart"/>
    <dgm:cxn modelId="{87600B98-2768-4A26-8C4A-DAAE27364869}" srcId="{8B2040E8-20DC-4E3C-8699-EA313060EDD5}" destId="{BA12CC0E-33F0-4ADE-8CDF-35864DF72754}" srcOrd="1" destOrd="0" parTransId="{0CD95EFA-CCA6-4EE0-9E2B-65D6C8F01073}" sibTransId="{037DA649-8002-4F06-B4B5-200AD70F90A3}"/>
    <dgm:cxn modelId="{3C39E79D-B2EA-4527-A879-076A79B38BBA}" type="presOf" srcId="{9C28A66A-6CA6-4A4D-BDCE-BD7931C49165}" destId="{464F5ED4-2B85-4067-BFB3-E2566D6037D6}" srcOrd="1" destOrd="0" presId="urn:microsoft.com/office/officeart/2008/layout/NameandTitleOrganizationalChart"/>
    <dgm:cxn modelId="{77340F9F-2B22-4F0E-A820-5FB5D930486C}" srcId="{007BCDCC-7879-4274-8C81-DF6B5C8DD12C}" destId="{8B2040E8-20DC-4E3C-8699-EA313060EDD5}" srcOrd="0" destOrd="0" parTransId="{175F5FE8-0916-4B13-940A-1B6BD82B05BC}" sibTransId="{C9FC867F-9524-4AB0-9A65-8F6F5476F1E8}"/>
    <dgm:cxn modelId="{4848FDA0-8EE6-48F4-9338-7E6946B13C59}" type="presOf" srcId="{0CD95EFA-CCA6-4EE0-9E2B-65D6C8F01073}" destId="{70F870EF-AEB5-47E8-91FF-FEC286D2E624}" srcOrd="0" destOrd="0" presId="urn:microsoft.com/office/officeart/2008/layout/NameandTitleOrganizationalChart"/>
    <dgm:cxn modelId="{BE4E13A7-C8A3-46D0-B2FC-437AE6D86DFE}" type="presOf" srcId="{D03C48F9-DD94-4C23-89D6-6177604DB6AF}" destId="{DC483F88-6282-4A82-B53C-665BB4EE99BC}" srcOrd="1" destOrd="0" presId="urn:microsoft.com/office/officeart/2008/layout/NameandTitleOrganizationalChart"/>
    <dgm:cxn modelId="{D45F70E9-CFCE-49BE-BD4C-3C608A25D724}" type="presOf" srcId="{37B2C844-0131-498E-B1D6-E9B08F996160}" destId="{8B1A08BD-E225-4329-82FB-4B44A8EA98F1}" srcOrd="1" destOrd="0" presId="urn:microsoft.com/office/officeart/2008/layout/NameandTitleOrganizationalChart"/>
    <dgm:cxn modelId="{D00B7CEF-1820-4BE8-A470-270544BA6889}" type="presOf" srcId="{BA12CC0E-33F0-4ADE-8CDF-35864DF72754}" destId="{869AC1FD-FF27-412D-9BA1-191F1C86DDCE}" srcOrd="0" destOrd="0" presId="urn:microsoft.com/office/officeart/2008/layout/NameandTitleOrganizationalChart"/>
    <dgm:cxn modelId="{7EC97CF5-89E7-4B4D-A2C3-CE1BDA2DAAAC}" type="presOf" srcId="{8B2040E8-20DC-4E3C-8699-EA313060EDD5}" destId="{BE6428D9-0093-4A3A-AD15-8049E0429584}" srcOrd="0" destOrd="0" presId="urn:microsoft.com/office/officeart/2008/layout/NameandTitleOrganizationalChart"/>
    <dgm:cxn modelId="{5020B0F7-8F62-4734-B53C-4968C22A4211}" type="presOf" srcId="{037DA649-8002-4F06-B4B5-200AD70F90A3}" destId="{A0C7B011-3351-43AC-A690-CD288B396B2A}" srcOrd="0" destOrd="0" presId="urn:microsoft.com/office/officeart/2008/layout/NameandTitleOrganizationalChart"/>
    <dgm:cxn modelId="{8545AF55-B1A9-4131-91A9-B9527C03CFB6}" type="presParOf" srcId="{52195A51-880D-48B0-86EE-9D9EB8D21757}" destId="{7413591C-0303-419E-9045-8B021EDE584C}" srcOrd="0" destOrd="0" presId="urn:microsoft.com/office/officeart/2008/layout/NameandTitleOrganizationalChart"/>
    <dgm:cxn modelId="{78B0BAF3-1BA6-4E47-AF3A-782957D3BB67}" type="presParOf" srcId="{7413591C-0303-419E-9045-8B021EDE584C}" destId="{754349A6-19B7-4BF3-8AFD-1B65290BAEBD}" srcOrd="0" destOrd="0" presId="urn:microsoft.com/office/officeart/2008/layout/NameandTitleOrganizationalChart"/>
    <dgm:cxn modelId="{2F7871FC-2522-40AE-AFC1-ECF000FF335D}" type="presParOf" srcId="{754349A6-19B7-4BF3-8AFD-1B65290BAEBD}" destId="{BE6428D9-0093-4A3A-AD15-8049E0429584}" srcOrd="0" destOrd="0" presId="urn:microsoft.com/office/officeart/2008/layout/NameandTitleOrganizationalChart"/>
    <dgm:cxn modelId="{F1EE0780-A001-45DE-99B2-8291C942E332}" type="presParOf" srcId="{754349A6-19B7-4BF3-8AFD-1B65290BAEBD}" destId="{5ACBD879-44DC-4C49-B251-4F094410F935}" srcOrd="1" destOrd="0" presId="urn:microsoft.com/office/officeart/2008/layout/NameandTitleOrganizationalChart"/>
    <dgm:cxn modelId="{6BF72DFA-B9F8-4093-B1DF-135834C606CC}" type="presParOf" srcId="{754349A6-19B7-4BF3-8AFD-1B65290BAEBD}" destId="{DBCD5D20-0D05-4F30-BB16-F27B989F4169}" srcOrd="2" destOrd="0" presId="urn:microsoft.com/office/officeart/2008/layout/NameandTitleOrganizationalChart"/>
    <dgm:cxn modelId="{2052141F-62CE-48A7-A7E7-F9B1553D7B33}" type="presParOf" srcId="{7413591C-0303-419E-9045-8B021EDE584C}" destId="{6B1A5D76-F2D3-494D-8DC3-0F4DCA0D7B36}" srcOrd="1" destOrd="0" presId="urn:microsoft.com/office/officeart/2008/layout/NameandTitleOrganizationalChart"/>
    <dgm:cxn modelId="{458F20EE-2703-4F39-9842-23314A8487E7}" type="presParOf" srcId="{6B1A5D76-F2D3-494D-8DC3-0F4DCA0D7B36}" destId="{6AC5F600-972F-4BE1-BA6C-9C5678394DFD}" srcOrd="0" destOrd="0" presId="urn:microsoft.com/office/officeart/2008/layout/NameandTitleOrganizationalChart"/>
    <dgm:cxn modelId="{DDC7B736-7932-4FCA-BC97-DD7DC68F2075}" type="presParOf" srcId="{6B1A5D76-F2D3-494D-8DC3-0F4DCA0D7B36}" destId="{FD5555BF-2AA4-4B9E-96CA-C22D72796D8C}" srcOrd="1" destOrd="0" presId="urn:microsoft.com/office/officeart/2008/layout/NameandTitleOrganizationalChart"/>
    <dgm:cxn modelId="{D5A9AC16-8FEA-496C-AB20-2166D2E4ACBC}" type="presParOf" srcId="{FD5555BF-2AA4-4B9E-96CA-C22D72796D8C}" destId="{F59DBF77-C442-416F-ADB4-CA65C3160925}" srcOrd="0" destOrd="0" presId="urn:microsoft.com/office/officeart/2008/layout/NameandTitleOrganizationalChart"/>
    <dgm:cxn modelId="{8A190C83-259E-4384-88D3-3FAC02FDDC62}" type="presParOf" srcId="{F59DBF77-C442-416F-ADB4-CA65C3160925}" destId="{679952CA-135C-4D3D-9F43-27BE94131283}" srcOrd="0" destOrd="0" presId="urn:microsoft.com/office/officeart/2008/layout/NameandTitleOrganizationalChart"/>
    <dgm:cxn modelId="{E6FFF641-3C2A-45EE-A160-8A46791557B5}" type="presParOf" srcId="{F59DBF77-C442-416F-ADB4-CA65C3160925}" destId="{E535F702-7B38-4B9A-AC66-88BCF4979DAD}" srcOrd="1" destOrd="0" presId="urn:microsoft.com/office/officeart/2008/layout/NameandTitleOrganizationalChart"/>
    <dgm:cxn modelId="{473572E0-7AF4-4F9B-B049-2F1CD0A98CC2}" type="presParOf" srcId="{F59DBF77-C442-416F-ADB4-CA65C3160925}" destId="{8B1A08BD-E225-4329-82FB-4B44A8EA98F1}" srcOrd="2" destOrd="0" presId="urn:microsoft.com/office/officeart/2008/layout/NameandTitleOrganizationalChart"/>
    <dgm:cxn modelId="{4E403515-1B79-4235-B8E7-B13C426C2627}" type="presParOf" srcId="{FD5555BF-2AA4-4B9E-96CA-C22D72796D8C}" destId="{00DCA81F-2C18-46FC-A817-DDDE3206A431}" srcOrd="1" destOrd="0" presId="urn:microsoft.com/office/officeart/2008/layout/NameandTitleOrganizationalChart"/>
    <dgm:cxn modelId="{64E85FC3-9F78-4907-AE96-6704A3436D4E}" type="presParOf" srcId="{FD5555BF-2AA4-4B9E-96CA-C22D72796D8C}" destId="{FA2B763F-F29A-4BFB-BE07-53C65DC47024}" srcOrd="2" destOrd="0" presId="urn:microsoft.com/office/officeart/2008/layout/NameandTitleOrganizationalChart"/>
    <dgm:cxn modelId="{0554C8AD-3D9E-4887-94FD-87D0E8E9DB2D}" type="presParOf" srcId="{6B1A5D76-F2D3-494D-8DC3-0F4DCA0D7B36}" destId="{C020E834-B8FB-45DB-B5EB-93EDA50C75C4}" srcOrd="2" destOrd="0" presId="urn:microsoft.com/office/officeart/2008/layout/NameandTitleOrganizationalChart"/>
    <dgm:cxn modelId="{86A7ED2D-8697-49C2-9861-4B5A01A2AB29}" type="presParOf" srcId="{6B1A5D76-F2D3-494D-8DC3-0F4DCA0D7B36}" destId="{7E256B7F-AC0B-4FE7-8102-60D52EF7B29C}" srcOrd="3" destOrd="0" presId="urn:microsoft.com/office/officeart/2008/layout/NameandTitleOrganizationalChart"/>
    <dgm:cxn modelId="{E22D571F-64A5-4AD8-9C0B-3276D675029F}" type="presParOf" srcId="{7E256B7F-AC0B-4FE7-8102-60D52EF7B29C}" destId="{4C1796D8-F17E-4C27-B7FE-23E227E87CB2}" srcOrd="0" destOrd="0" presId="urn:microsoft.com/office/officeart/2008/layout/NameandTitleOrganizationalChart"/>
    <dgm:cxn modelId="{64420DFF-5CC9-4393-B039-3972A582C8A3}" type="presParOf" srcId="{4C1796D8-F17E-4C27-B7FE-23E227E87CB2}" destId="{D2DCDE46-3333-42C0-9CF0-D489A6823DB0}" srcOrd="0" destOrd="0" presId="urn:microsoft.com/office/officeart/2008/layout/NameandTitleOrganizationalChart"/>
    <dgm:cxn modelId="{026CB25D-5372-4EEA-A0B4-3B8BC626F73B}" type="presParOf" srcId="{4C1796D8-F17E-4C27-B7FE-23E227E87CB2}" destId="{C6A9F0F9-619F-4E60-8296-35C69D4D49A4}" srcOrd="1" destOrd="0" presId="urn:microsoft.com/office/officeart/2008/layout/NameandTitleOrganizationalChart"/>
    <dgm:cxn modelId="{70514B4D-CB8E-4584-A369-8E26C99E97F4}" type="presParOf" srcId="{4C1796D8-F17E-4C27-B7FE-23E227E87CB2}" destId="{DC483F88-6282-4A82-B53C-665BB4EE99BC}" srcOrd="2" destOrd="0" presId="urn:microsoft.com/office/officeart/2008/layout/NameandTitleOrganizationalChart"/>
    <dgm:cxn modelId="{EA195607-EE24-4E6E-9435-69CBD1996DBA}" type="presParOf" srcId="{7E256B7F-AC0B-4FE7-8102-60D52EF7B29C}" destId="{D9D2BF62-7E45-4A75-81DF-04DE407FF84E}" srcOrd="1" destOrd="0" presId="urn:microsoft.com/office/officeart/2008/layout/NameandTitleOrganizationalChart"/>
    <dgm:cxn modelId="{76D1E6D2-5235-44FD-B8E8-8CE465305118}" type="presParOf" srcId="{7E256B7F-AC0B-4FE7-8102-60D52EF7B29C}" destId="{B1F9011E-74E9-421F-802B-9B8861263575}" srcOrd="2" destOrd="0" presId="urn:microsoft.com/office/officeart/2008/layout/NameandTitleOrganizationalChart"/>
    <dgm:cxn modelId="{96052022-65F8-412D-81FD-ACA755F6A88C}" type="presParOf" srcId="{6B1A5D76-F2D3-494D-8DC3-0F4DCA0D7B36}" destId="{A4CDE3C2-C853-4193-B65A-6C7C944603EA}" srcOrd="4" destOrd="0" presId="urn:microsoft.com/office/officeart/2008/layout/NameandTitleOrganizationalChart"/>
    <dgm:cxn modelId="{A61DDC69-B4D0-40F8-A297-34811C8B1127}" type="presParOf" srcId="{6B1A5D76-F2D3-494D-8DC3-0F4DCA0D7B36}" destId="{6EEE4E1D-5DEA-4E73-B4A9-3FAB16CCADEA}" srcOrd="5" destOrd="0" presId="urn:microsoft.com/office/officeart/2008/layout/NameandTitleOrganizationalChart"/>
    <dgm:cxn modelId="{6C979C78-259D-4E8B-B1BB-3E7941CADA0B}" type="presParOf" srcId="{6EEE4E1D-5DEA-4E73-B4A9-3FAB16CCADEA}" destId="{43AE48B6-77A4-4CC9-82AE-E462B63D545B}" srcOrd="0" destOrd="0" presId="urn:microsoft.com/office/officeart/2008/layout/NameandTitleOrganizationalChart"/>
    <dgm:cxn modelId="{11DE8978-BDB1-4942-A2B9-DC384A101540}" type="presParOf" srcId="{43AE48B6-77A4-4CC9-82AE-E462B63D545B}" destId="{CAE925DF-B4B4-4D5A-AF72-9E2EE0BDB804}" srcOrd="0" destOrd="0" presId="urn:microsoft.com/office/officeart/2008/layout/NameandTitleOrganizationalChart"/>
    <dgm:cxn modelId="{32607D41-671C-4AF4-92C5-026BEF0B621A}" type="presParOf" srcId="{43AE48B6-77A4-4CC9-82AE-E462B63D545B}" destId="{2842445F-9554-4802-9735-6CAFC0457351}" srcOrd="1" destOrd="0" presId="urn:microsoft.com/office/officeart/2008/layout/NameandTitleOrganizationalChart"/>
    <dgm:cxn modelId="{D3284847-BEFB-42F9-848B-188A442A2CCD}" type="presParOf" srcId="{43AE48B6-77A4-4CC9-82AE-E462B63D545B}" destId="{608208F3-C215-4993-AAF6-1E187CD1613B}" srcOrd="2" destOrd="0" presId="urn:microsoft.com/office/officeart/2008/layout/NameandTitleOrganizationalChart"/>
    <dgm:cxn modelId="{7E419E8D-BAD2-422C-9AAE-32C193C57681}" type="presParOf" srcId="{6EEE4E1D-5DEA-4E73-B4A9-3FAB16CCADEA}" destId="{79DBA4EF-A9BD-443A-B5C5-03031F341FC3}" srcOrd="1" destOrd="0" presId="urn:microsoft.com/office/officeart/2008/layout/NameandTitleOrganizationalChart"/>
    <dgm:cxn modelId="{B5ADF82A-392C-4F0D-9CF5-6CD60BD55E93}" type="presParOf" srcId="{6EEE4E1D-5DEA-4E73-B4A9-3FAB16CCADEA}" destId="{EF9DF549-FBF0-4DAE-B137-1B56FD702032}" srcOrd="2" destOrd="0" presId="urn:microsoft.com/office/officeart/2008/layout/NameandTitleOrganizationalChart"/>
    <dgm:cxn modelId="{9EAA2CE6-08EA-4CB5-A003-62C8866801BF}" type="presParOf" srcId="{7413591C-0303-419E-9045-8B021EDE584C}" destId="{9F69B3CE-21B6-45BE-96EF-E45896B48654}" srcOrd="2" destOrd="0" presId="urn:microsoft.com/office/officeart/2008/layout/NameandTitleOrganizationalChart"/>
    <dgm:cxn modelId="{94750289-DC1E-4BF3-9EDE-3EB6B8FC0EC5}" type="presParOf" srcId="{9F69B3CE-21B6-45BE-96EF-E45896B48654}" destId="{058F5970-9FCD-4B48-BDB2-3B5874F4BE2E}" srcOrd="0" destOrd="0" presId="urn:microsoft.com/office/officeart/2008/layout/NameandTitleOrganizationalChart"/>
    <dgm:cxn modelId="{1983C246-85FC-48E2-9BBF-AE1B1BED0B60}" type="presParOf" srcId="{9F69B3CE-21B6-45BE-96EF-E45896B48654}" destId="{54FAB2F9-4EA2-4F06-BEE2-663D5356893E}" srcOrd="1" destOrd="0" presId="urn:microsoft.com/office/officeart/2008/layout/NameandTitleOrganizationalChart"/>
    <dgm:cxn modelId="{FA5B9E17-CE16-4F54-B3D3-8443437EF3EF}" type="presParOf" srcId="{54FAB2F9-4EA2-4F06-BEE2-663D5356893E}" destId="{34335689-08D7-4EBB-9DCF-5C69BDA32AC9}" srcOrd="0" destOrd="0" presId="urn:microsoft.com/office/officeart/2008/layout/NameandTitleOrganizationalChart"/>
    <dgm:cxn modelId="{00CFA99C-1826-4F67-9C9D-DE13DB7B3A3B}" type="presParOf" srcId="{34335689-08D7-4EBB-9DCF-5C69BDA32AC9}" destId="{73C3FEAD-B09A-4F95-B0EB-EF22189F873C}" srcOrd="0" destOrd="0" presId="urn:microsoft.com/office/officeart/2008/layout/NameandTitleOrganizationalChart"/>
    <dgm:cxn modelId="{F3D899DD-5534-46C1-A3B5-5313EEE0DBB7}" type="presParOf" srcId="{34335689-08D7-4EBB-9DCF-5C69BDA32AC9}" destId="{6ACAC89C-4B2F-4184-A22A-6DB3CB2417A9}" srcOrd="1" destOrd="0" presId="urn:microsoft.com/office/officeart/2008/layout/NameandTitleOrganizationalChart"/>
    <dgm:cxn modelId="{C46F67DD-E47B-436C-AFE9-D5D4F83F0B14}" type="presParOf" srcId="{34335689-08D7-4EBB-9DCF-5C69BDA32AC9}" destId="{464F5ED4-2B85-4067-BFB3-E2566D6037D6}" srcOrd="2" destOrd="0" presId="urn:microsoft.com/office/officeart/2008/layout/NameandTitleOrganizationalChart"/>
    <dgm:cxn modelId="{98FFE688-D480-4BE1-BA76-2ECB19BB49F0}" type="presParOf" srcId="{54FAB2F9-4EA2-4F06-BEE2-663D5356893E}" destId="{BECE53AB-1F99-406D-9922-CA94F59039A1}" srcOrd="1" destOrd="0" presId="urn:microsoft.com/office/officeart/2008/layout/NameandTitleOrganizationalChart"/>
    <dgm:cxn modelId="{1B2CF40D-3A8E-4F7D-974B-A5590CC6A39B}" type="presParOf" srcId="{54FAB2F9-4EA2-4F06-BEE2-663D5356893E}" destId="{FD95BA00-92FE-4313-9A95-EDA1CC0261D4}" srcOrd="2" destOrd="0" presId="urn:microsoft.com/office/officeart/2008/layout/NameandTitleOrganizationalChart"/>
    <dgm:cxn modelId="{73C114B6-0AE2-4087-9BAB-BB32FE2A4BD4}" type="presParOf" srcId="{9F69B3CE-21B6-45BE-96EF-E45896B48654}" destId="{70F870EF-AEB5-47E8-91FF-FEC286D2E624}" srcOrd="2" destOrd="0" presId="urn:microsoft.com/office/officeart/2008/layout/NameandTitleOrganizationalChart"/>
    <dgm:cxn modelId="{59A11030-C925-407B-99F7-2D23C1DD1F8F}" type="presParOf" srcId="{9F69B3CE-21B6-45BE-96EF-E45896B48654}" destId="{B9E69965-257B-4C7F-B198-613084F20814}" srcOrd="3" destOrd="0" presId="urn:microsoft.com/office/officeart/2008/layout/NameandTitleOrganizationalChart"/>
    <dgm:cxn modelId="{DAD46F94-C37E-4B29-AEBD-F83545C63EF0}" type="presParOf" srcId="{B9E69965-257B-4C7F-B198-613084F20814}" destId="{65CCEF58-BA29-4247-AFEC-9B6CE5265C56}" srcOrd="0" destOrd="0" presId="urn:microsoft.com/office/officeart/2008/layout/NameandTitleOrganizationalChart"/>
    <dgm:cxn modelId="{A3E4C934-29C8-40C8-88E6-8C2019051B86}" type="presParOf" srcId="{65CCEF58-BA29-4247-AFEC-9B6CE5265C56}" destId="{869AC1FD-FF27-412D-9BA1-191F1C86DDCE}" srcOrd="0" destOrd="0" presId="urn:microsoft.com/office/officeart/2008/layout/NameandTitleOrganizationalChart"/>
    <dgm:cxn modelId="{1DCFD187-07BE-47D6-8120-1F3A5DBEB64E}" type="presParOf" srcId="{65CCEF58-BA29-4247-AFEC-9B6CE5265C56}" destId="{A0C7B011-3351-43AC-A690-CD288B396B2A}" srcOrd="1" destOrd="0" presId="urn:microsoft.com/office/officeart/2008/layout/NameandTitleOrganizationalChart"/>
    <dgm:cxn modelId="{D957BDC1-58CC-471C-9992-230A78C37254}" type="presParOf" srcId="{65CCEF58-BA29-4247-AFEC-9B6CE5265C56}" destId="{A0B1661A-64F9-4DB3-BB5D-DCCD8A99599E}" srcOrd="2" destOrd="0" presId="urn:microsoft.com/office/officeart/2008/layout/NameandTitleOrganizationalChart"/>
    <dgm:cxn modelId="{BF5E5251-ECE7-465C-A2AE-E9DE00BD05AA}" type="presParOf" srcId="{B9E69965-257B-4C7F-B198-613084F20814}" destId="{19488768-90CE-4D0B-897B-F3F13D724A1C}" srcOrd="1" destOrd="0" presId="urn:microsoft.com/office/officeart/2008/layout/NameandTitleOrganizationalChart"/>
    <dgm:cxn modelId="{8E81711B-2BCB-4FDF-A1A6-B85FE22CABDE}" type="presParOf" srcId="{B9E69965-257B-4C7F-B198-613084F20814}" destId="{47803E66-5A11-492F-AE3D-BB6C6E2505A0}" srcOrd="2" destOrd="0" presId="urn:microsoft.com/office/officeart/2008/layout/NameandTitleOrganizationalChar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F870EF-AEB5-47E8-91FF-FEC286D2E624}">
      <dsp:nvSpPr>
        <dsp:cNvPr id="0" name=""/>
        <dsp:cNvSpPr/>
      </dsp:nvSpPr>
      <dsp:spPr>
        <a:xfrm>
          <a:off x="4459988" y="797839"/>
          <a:ext cx="263105" cy="859549"/>
        </a:xfrm>
        <a:custGeom>
          <a:avLst/>
          <a:gdLst/>
          <a:ahLst/>
          <a:cxnLst/>
          <a:rect l="0" t="0" r="0" b="0"/>
          <a:pathLst>
            <a:path>
              <a:moveTo>
                <a:pt x="0" y="0"/>
              </a:moveTo>
              <a:lnTo>
                <a:pt x="0" y="859549"/>
              </a:lnTo>
              <a:lnTo>
                <a:pt x="263105" y="8595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58F5970-9FCD-4B48-BDB2-3B5874F4BE2E}">
      <dsp:nvSpPr>
        <dsp:cNvPr id="0" name=""/>
        <dsp:cNvSpPr/>
      </dsp:nvSpPr>
      <dsp:spPr>
        <a:xfrm>
          <a:off x="4196883" y="797839"/>
          <a:ext cx="263105" cy="859549"/>
        </a:xfrm>
        <a:custGeom>
          <a:avLst/>
          <a:gdLst/>
          <a:ahLst/>
          <a:cxnLst/>
          <a:rect l="0" t="0" r="0" b="0"/>
          <a:pathLst>
            <a:path>
              <a:moveTo>
                <a:pt x="263105" y="0"/>
              </a:moveTo>
              <a:lnTo>
                <a:pt x="263105" y="859549"/>
              </a:lnTo>
              <a:lnTo>
                <a:pt x="0" y="85954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4CDE3C2-C853-4193-B65A-6C7C944603EA}">
      <dsp:nvSpPr>
        <dsp:cNvPr id="0" name=""/>
        <dsp:cNvSpPr/>
      </dsp:nvSpPr>
      <dsp:spPr>
        <a:xfrm>
          <a:off x="4459988" y="797839"/>
          <a:ext cx="2066551" cy="1719099"/>
        </a:xfrm>
        <a:custGeom>
          <a:avLst/>
          <a:gdLst/>
          <a:ahLst/>
          <a:cxnLst/>
          <a:rect l="0" t="0" r="0" b="0"/>
          <a:pathLst>
            <a:path>
              <a:moveTo>
                <a:pt x="0" y="0"/>
              </a:moveTo>
              <a:lnTo>
                <a:pt x="0" y="1533011"/>
              </a:lnTo>
              <a:lnTo>
                <a:pt x="2066551" y="1533011"/>
              </a:lnTo>
              <a:lnTo>
                <a:pt x="2066551" y="17190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020E834-B8FB-45DB-B5EB-93EDA50C75C4}">
      <dsp:nvSpPr>
        <dsp:cNvPr id="0" name=""/>
        <dsp:cNvSpPr/>
      </dsp:nvSpPr>
      <dsp:spPr>
        <a:xfrm>
          <a:off x="4414268" y="797839"/>
          <a:ext cx="91440" cy="1719099"/>
        </a:xfrm>
        <a:custGeom>
          <a:avLst/>
          <a:gdLst/>
          <a:ahLst/>
          <a:cxnLst/>
          <a:rect l="0" t="0" r="0" b="0"/>
          <a:pathLst>
            <a:path>
              <a:moveTo>
                <a:pt x="45720" y="0"/>
              </a:moveTo>
              <a:lnTo>
                <a:pt x="45720" y="17190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C5F600-972F-4BE1-BA6C-9C5678394DFD}">
      <dsp:nvSpPr>
        <dsp:cNvPr id="0" name=""/>
        <dsp:cNvSpPr/>
      </dsp:nvSpPr>
      <dsp:spPr>
        <a:xfrm>
          <a:off x="2393436" y="797839"/>
          <a:ext cx="2066551" cy="1719099"/>
        </a:xfrm>
        <a:custGeom>
          <a:avLst/>
          <a:gdLst/>
          <a:ahLst/>
          <a:cxnLst/>
          <a:rect l="0" t="0" r="0" b="0"/>
          <a:pathLst>
            <a:path>
              <a:moveTo>
                <a:pt x="2066551" y="0"/>
              </a:moveTo>
              <a:lnTo>
                <a:pt x="2066551" y="1533011"/>
              </a:lnTo>
              <a:lnTo>
                <a:pt x="0" y="1533011"/>
              </a:lnTo>
              <a:lnTo>
                <a:pt x="0" y="171909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E6428D9-0093-4A3A-AD15-8049E0429584}">
      <dsp:nvSpPr>
        <dsp:cNvPr id="0" name=""/>
        <dsp:cNvSpPr/>
      </dsp:nvSpPr>
      <dsp:spPr>
        <a:xfrm>
          <a:off x="3689818" y="319"/>
          <a:ext cx="1540341" cy="79752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12539" numCol="1" spcCol="1270" anchor="ctr" anchorCtr="0">
          <a:noAutofit/>
        </a:bodyPr>
        <a:lstStyle/>
        <a:p>
          <a:pPr marL="0" lvl="0" indent="0" algn="ctr" defTabSz="711200">
            <a:lnSpc>
              <a:spcPct val="90000"/>
            </a:lnSpc>
            <a:spcBef>
              <a:spcPct val="0"/>
            </a:spcBef>
            <a:spcAft>
              <a:spcPct val="35000"/>
            </a:spcAft>
            <a:buNone/>
          </a:pPr>
          <a:r>
            <a:rPr lang="en-US" sz="1600" kern="1200" dirty="0"/>
            <a:t>Administrator</a:t>
          </a:r>
          <a:endParaRPr lang="en-NG" sz="1600" kern="1200" dirty="0"/>
        </a:p>
      </dsp:txBody>
      <dsp:txXfrm>
        <a:off x="3689818" y="319"/>
        <a:ext cx="1540341" cy="797520"/>
      </dsp:txXfrm>
    </dsp:sp>
    <dsp:sp modelId="{5ACBD879-44DC-4C49-B251-4F094410F935}">
      <dsp:nvSpPr>
        <dsp:cNvPr id="0" name=""/>
        <dsp:cNvSpPr/>
      </dsp:nvSpPr>
      <dsp:spPr>
        <a:xfrm>
          <a:off x="3997886" y="620613"/>
          <a:ext cx="1386307" cy="26584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3180" tIns="10795" rIns="43180" bIns="10795" numCol="1" spcCol="1270" anchor="ctr" anchorCtr="0">
          <a:noAutofit/>
        </a:bodyPr>
        <a:lstStyle/>
        <a:p>
          <a:pPr marL="0" lvl="0" indent="0" algn="r" defTabSz="755650">
            <a:lnSpc>
              <a:spcPct val="90000"/>
            </a:lnSpc>
            <a:spcBef>
              <a:spcPct val="0"/>
            </a:spcBef>
            <a:spcAft>
              <a:spcPct val="35000"/>
            </a:spcAft>
            <a:buNone/>
          </a:pPr>
          <a:r>
            <a:rPr lang="en-US" sz="1700" kern="1200" dirty="0"/>
            <a:t>Zouera Y.</a:t>
          </a:r>
          <a:endParaRPr lang="en-NG" sz="1700" kern="1200" dirty="0"/>
        </a:p>
      </dsp:txBody>
      <dsp:txXfrm>
        <a:off x="3997886" y="620613"/>
        <a:ext cx="1386307" cy="265840"/>
      </dsp:txXfrm>
    </dsp:sp>
    <dsp:sp modelId="{679952CA-135C-4D3D-9F43-27BE94131283}">
      <dsp:nvSpPr>
        <dsp:cNvPr id="0" name=""/>
        <dsp:cNvSpPr/>
      </dsp:nvSpPr>
      <dsp:spPr>
        <a:xfrm>
          <a:off x="1623266" y="2516939"/>
          <a:ext cx="1540341" cy="79752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12539" numCol="1" spcCol="1270" anchor="ctr" anchorCtr="0">
          <a:noAutofit/>
        </a:bodyPr>
        <a:lstStyle/>
        <a:p>
          <a:pPr marL="0" lvl="0" indent="0" algn="ctr" defTabSz="711200">
            <a:lnSpc>
              <a:spcPct val="90000"/>
            </a:lnSpc>
            <a:spcBef>
              <a:spcPct val="0"/>
            </a:spcBef>
            <a:spcAft>
              <a:spcPct val="35000"/>
            </a:spcAft>
            <a:buNone/>
          </a:pPr>
          <a:r>
            <a:rPr lang="en-US" sz="1600" kern="1200" dirty="0"/>
            <a:t>Technical Committee</a:t>
          </a:r>
          <a:endParaRPr lang="en-NG" sz="1600" kern="1200" dirty="0"/>
        </a:p>
      </dsp:txBody>
      <dsp:txXfrm>
        <a:off x="1623266" y="2516939"/>
        <a:ext cx="1540341" cy="797520"/>
      </dsp:txXfrm>
    </dsp:sp>
    <dsp:sp modelId="{E535F702-7B38-4B9A-AC66-88BCF4979DAD}">
      <dsp:nvSpPr>
        <dsp:cNvPr id="0" name=""/>
        <dsp:cNvSpPr/>
      </dsp:nvSpPr>
      <dsp:spPr>
        <a:xfrm>
          <a:off x="1931334" y="3137233"/>
          <a:ext cx="1386307" cy="26584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3180" tIns="10795" rIns="43180" bIns="10795" numCol="1" spcCol="1270" anchor="ctr" anchorCtr="0">
          <a:noAutofit/>
        </a:bodyPr>
        <a:lstStyle/>
        <a:p>
          <a:pPr marL="0" lvl="0" indent="0" algn="r" defTabSz="755650">
            <a:lnSpc>
              <a:spcPct val="90000"/>
            </a:lnSpc>
            <a:spcBef>
              <a:spcPct val="0"/>
            </a:spcBef>
            <a:spcAft>
              <a:spcPct val="35000"/>
            </a:spcAft>
            <a:buNone/>
          </a:pPr>
          <a:r>
            <a:rPr lang="en-US" sz="1700" kern="1200" dirty="0"/>
            <a:t>NCDC</a:t>
          </a:r>
          <a:endParaRPr lang="en-NG" sz="1700" kern="1200" dirty="0"/>
        </a:p>
      </dsp:txBody>
      <dsp:txXfrm>
        <a:off x="1931334" y="3137233"/>
        <a:ext cx="1386307" cy="265840"/>
      </dsp:txXfrm>
    </dsp:sp>
    <dsp:sp modelId="{D2DCDE46-3333-42C0-9CF0-D489A6823DB0}">
      <dsp:nvSpPr>
        <dsp:cNvPr id="0" name=""/>
        <dsp:cNvSpPr/>
      </dsp:nvSpPr>
      <dsp:spPr>
        <a:xfrm>
          <a:off x="3689818" y="2516939"/>
          <a:ext cx="1540341" cy="79752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12539" numCol="1" spcCol="1270" anchor="ctr" anchorCtr="0">
          <a:noAutofit/>
        </a:bodyPr>
        <a:lstStyle/>
        <a:p>
          <a:pPr marL="0" lvl="0" indent="0" algn="ctr" defTabSz="711200">
            <a:lnSpc>
              <a:spcPct val="90000"/>
            </a:lnSpc>
            <a:spcBef>
              <a:spcPct val="0"/>
            </a:spcBef>
            <a:spcAft>
              <a:spcPct val="35000"/>
            </a:spcAft>
            <a:buNone/>
          </a:pPr>
          <a:r>
            <a:rPr lang="en-US" sz="1600" kern="1200" dirty="0"/>
            <a:t>Operations Committee</a:t>
          </a:r>
          <a:endParaRPr lang="en-NG" sz="1600" kern="1200" dirty="0"/>
        </a:p>
      </dsp:txBody>
      <dsp:txXfrm>
        <a:off x="3689818" y="2516939"/>
        <a:ext cx="1540341" cy="797520"/>
      </dsp:txXfrm>
    </dsp:sp>
    <dsp:sp modelId="{C6A9F0F9-619F-4E60-8296-35C69D4D49A4}">
      <dsp:nvSpPr>
        <dsp:cNvPr id="0" name=""/>
        <dsp:cNvSpPr/>
      </dsp:nvSpPr>
      <dsp:spPr>
        <a:xfrm>
          <a:off x="3997886" y="3137233"/>
          <a:ext cx="1386307" cy="26584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8100" tIns="9525" rIns="38100" bIns="9525" numCol="1" spcCol="1270" anchor="ctr" anchorCtr="0">
          <a:noAutofit/>
        </a:bodyPr>
        <a:lstStyle/>
        <a:p>
          <a:pPr marL="0" lvl="0" indent="0" algn="r" defTabSz="666750">
            <a:lnSpc>
              <a:spcPct val="90000"/>
            </a:lnSpc>
            <a:spcBef>
              <a:spcPct val="0"/>
            </a:spcBef>
            <a:spcAft>
              <a:spcPct val="35000"/>
            </a:spcAft>
            <a:buNone/>
          </a:pPr>
          <a:r>
            <a:rPr lang="en-US" sz="1500" kern="1200" dirty="0"/>
            <a:t>PMO (Zakari M.)</a:t>
          </a:r>
          <a:endParaRPr lang="en-NG" sz="1500" kern="1200" dirty="0"/>
        </a:p>
      </dsp:txBody>
      <dsp:txXfrm>
        <a:off x="3997886" y="3137233"/>
        <a:ext cx="1386307" cy="265840"/>
      </dsp:txXfrm>
    </dsp:sp>
    <dsp:sp modelId="{CAE925DF-B4B4-4D5A-AF72-9E2EE0BDB804}">
      <dsp:nvSpPr>
        <dsp:cNvPr id="0" name=""/>
        <dsp:cNvSpPr/>
      </dsp:nvSpPr>
      <dsp:spPr>
        <a:xfrm>
          <a:off x="5756370" y="2516939"/>
          <a:ext cx="1540341" cy="79752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160" tIns="10160" rIns="10160" bIns="112539" numCol="1" spcCol="1270" anchor="ctr" anchorCtr="0">
          <a:noAutofit/>
        </a:bodyPr>
        <a:lstStyle/>
        <a:p>
          <a:pPr marL="0" lvl="0" indent="0" algn="ctr" defTabSz="711200">
            <a:lnSpc>
              <a:spcPct val="90000"/>
            </a:lnSpc>
            <a:spcBef>
              <a:spcPct val="0"/>
            </a:spcBef>
            <a:spcAft>
              <a:spcPct val="35000"/>
            </a:spcAft>
            <a:buNone/>
          </a:pPr>
          <a:r>
            <a:rPr lang="en-US" sz="1600" kern="1200" dirty="0"/>
            <a:t>Advocacy/Comms</a:t>
          </a:r>
          <a:endParaRPr lang="en-NG" sz="1600" kern="1200" dirty="0"/>
        </a:p>
      </dsp:txBody>
      <dsp:txXfrm>
        <a:off x="5756370" y="2516939"/>
        <a:ext cx="1540341" cy="797520"/>
      </dsp:txXfrm>
    </dsp:sp>
    <dsp:sp modelId="{2842445F-9554-4802-9735-6CAFC0457351}">
      <dsp:nvSpPr>
        <dsp:cNvPr id="0" name=""/>
        <dsp:cNvSpPr/>
      </dsp:nvSpPr>
      <dsp:spPr>
        <a:xfrm>
          <a:off x="6064438" y="3137233"/>
          <a:ext cx="1386307" cy="26584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30480" tIns="7620" rIns="30480" bIns="7620" numCol="1" spcCol="1270" anchor="ctr" anchorCtr="0">
          <a:noAutofit/>
        </a:bodyPr>
        <a:lstStyle/>
        <a:p>
          <a:pPr marL="0" lvl="0" indent="0" algn="r" defTabSz="533400">
            <a:lnSpc>
              <a:spcPct val="90000"/>
            </a:lnSpc>
            <a:spcBef>
              <a:spcPct val="0"/>
            </a:spcBef>
            <a:spcAft>
              <a:spcPct val="35000"/>
            </a:spcAft>
            <a:buNone/>
          </a:pPr>
          <a:r>
            <a:rPr lang="en-US" sz="1200" kern="1200" dirty="0"/>
            <a:t>Amaechi O. + Tony C.</a:t>
          </a:r>
          <a:endParaRPr lang="en-NG" sz="1200" kern="1200" dirty="0"/>
        </a:p>
      </dsp:txBody>
      <dsp:txXfrm>
        <a:off x="6064438" y="3137233"/>
        <a:ext cx="1386307" cy="265840"/>
      </dsp:txXfrm>
    </dsp:sp>
    <dsp:sp modelId="{73C3FEAD-B09A-4F95-B0EB-EF22189F873C}">
      <dsp:nvSpPr>
        <dsp:cNvPr id="0" name=""/>
        <dsp:cNvSpPr/>
      </dsp:nvSpPr>
      <dsp:spPr>
        <a:xfrm>
          <a:off x="2656542" y="1258629"/>
          <a:ext cx="1540341" cy="79752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12539" numCol="1" spcCol="1270" anchor="ctr" anchorCtr="0">
          <a:noAutofit/>
        </a:bodyPr>
        <a:lstStyle/>
        <a:p>
          <a:pPr marL="0" lvl="0" indent="0" algn="ctr" defTabSz="755650">
            <a:lnSpc>
              <a:spcPct val="90000"/>
            </a:lnSpc>
            <a:spcBef>
              <a:spcPct val="0"/>
            </a:spcBef>
            <a:spcAft>
              <a:spcPct val="35000"/>
            </a:spcAft>
            <a:buNone/>
          </a:pPr>
          <a:r>
            <a:rPr lang="en-US" sz="1700" kern="1200" dirty="0"/>
            <a:t>Support</a:t>
          </a:r>
          <a:endParaRPr lang="en-NG" sz="1700" kern="1200" dirty="0"/>
        </a:p>
      </dsp:txBody>
      <dsp:txXfrm>
        <a:off x="2656542" y="1258629"/>
        <a:ext cx="1540341" cy="797520"/>
      </dsp:txXfrm>
    </dsp:sp>
    <dsp:sp modelId="{6ACAC89C-4B2F-4184-A22A-6DB3CB2417A9}">
      <dsp:nvSpPr>
        <dsp:cNvPr id="0" name=""/>
        <dsp:cNvSpPr/>
      </dsp:nvSpPr>
      <dsp:spPr>
        <a:xfrm>
          <a:off x="2964610" y="1878923"/>
          <a:ext cx="1386307" cy="26584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3180" tIns="10795" rIns="43180" bIns="10795" numCol="1" spcCol="1270" anchor="ctr" anchorCtr="0">
          <a:noAutofit/>
        </a:bodyPr>
        <a:lstStyle/>
        <a:p>
          <a:pPr marL="0" lvl="0" indent="0" algn="r" defTabSz="755650">
            <a:lnSpc>
              <a:spcPct val="90000"/>
            </a:lnSpc>
            <a:spcBef>
              <a:spcPct val="0"/>
            </a:spcBef>
            <a:spcAft>
              <a:spcPct val="35000"/>
            </a:spcAft>
            <a:buNone/>
          </a:pPr>
          <a:r>
            <a:rPr lang="en-US" sz="1700" kern="1200" dirty="0"/>
            <a:t>Amaechi O.</a:t>
          </a:r>
          <a:endParaRPr lang="en-NG" sz="1700" kern="1200" dirty="0"/>
        </a:p>
      </dsp:txBody>
      <dsp:txXfrm>
        <a:off x="2964610" y="1878923"/>
        <a:ext cx="1386307" cy="265840"/>
      </dsp:txXfrm>
    </dsp:sp>
    <dsp:sp modelId="{869AC1FD-FF27-412D-9BA1-191F1C86DDCE}">
      <dsp:nvSpPr>
        <dsp:cNvPr id="0" name=""/>
        <dsp:cNvSpPr/>
      </dsp:nvSpPr>
      <dsp:spPr>
        <a:xfrm>
          <a:off x="4723094" y="1258629"/>
          <a:ext cx="1540341" cy="797520"/>
        </a:xfrm>
        <a:prstGeom prst="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0795" tIns="10795" rIns="10795" bIns="112539" numCol="1" spcCol="1270" anchor="ctr" anchorCtr="0">
          <a:noAutofit/>
        </a:bodyPr>
        <a:lstStyle/>
        <a:p>
          <a:pPr marL="0" lvl="0" indent="0" algn="ctr" defTabSz="755650">
            <a:lnSpc>
              <a:spcPct val="90000"/>
            </a:lnSpc>
            <a:spcBef>
              <a:spcPct val="0"/>
            </a:spcBef>
            <a:spcAft>
              <a:spcPct val="35000"/>
            </a:spcAft>
            <a:buNone/>
          </a:pPr>
          <a:r>
            <a:rPr lang="en-US" sz="1700" kern="1200" dirty="0"/>
            <a:t>Support</a:t>
          </a:r>
          <a:endParaRPr lang="en-NG" sz="1700" kern="1200" dirty="0"/>
        </a:p>
      </dsp:txBody>
      <dsp:txXfrm>
        <a:off x="4723094" y="1258629"/>
        <a:ext cx="1540341" cy="797520"/>
      </dsp:txXfrm>
    </dsp:sp>
    <dsp:sp modelId="{A0C7B011-3351-43AC-A690-CD288B396B2A}">
      <dsp:nvSpPr>
        <dsp:cNvPr id="0" name=""/>
        <dsp:cNvSpPr/>
      </dsp:nvSpPr>
      <dsp:spPr>
        <a:xfrm>
          <a:off x="5031162" y="1878923"/>
          <a:ext cx="1386307" cy="265840"/>
        </a:xfrm>
        <a:prstGeom prst="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43180" tIns="10795" rIns="43180" bIns="10795" numCol="1" spcCol="1270" anchor="ctr" anchorCtr="0">
          <a:noAutofit/>
        </a:bodyPr>
        <a:lstStyle/>
        <a:p>
          <a:pPr marL="0" lvl="0" indent="0" algn="r" defTabSz="755650">
            <a:lnSpc>
              <a:spcPct val="90000"/>
            </a:lnSpc>
            <a:spcBef>
              <a:spcPct val="0"/>
            </a:spcBef>
            <a:spcAft>
              <a:spcPct val="35000"/>
            </a:spcAft>
            <a:buNone/>
          </a:pPr>
          <a:r>
            <a:rPr lang="en-US" sz="1700" kern="1200" dirty="0" err="1"/>
            <a:t>Osayi</a:t>
          </a:r>
          <a:r>
            <a:rPr lang="en-US" sz="1700" kern="1200" dirty="0"/>
            <a:t> A.</a:t>
          </a:r>
          <a:endParaRPr lang="en-NG" sz="1700" kern="1200" dirty="0"/>
        </a:p>
      </dsp:txBody>
      <dsp:txXfrm>
        <a:off x="5031162" y="1878923"/>
        <a:ext cx="1386307" cy="265840"/>
      </dsp:txXfrm>
    </dsp:sp>
  </dsp:spTree>
</dsp:drawing>
</file>

<file path=ppt/diagrams/layout1.xml><?xml version="1.0" encoding="utf-8"?>
<dgm:layoutDef xmlns:dgm="http://schemas.openxmlformats.org/drawingml/2006/diagram" xmlns:a="http://schemas.openxmlformats.org/drawingml/2006/main" uniqueId="urn:microsoft.com/office/officeart/2008/layout/NameandTitleOrganizationalChart">
  <dgm:title val=""/>
  <dgm:desc val=""/>
  <dgm:catLst>
    <dgm:cat type="hierarchy" pri="125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fact="0.9"/>
                  <dgm:constr type="l" for="ch" forName="titleText1" refType="w" fact="0.2"/>
                  <dgm:constr type="t" for="ch" forName="titleText1" refType="h" fact="0.7"/>
                  <dgm:constr type="w" for="ch" forName="titleText1" refType="w" fact="0.9"/>
                  <dgm:constr type="h" for="ch" forName="titleText1" refType="h" fact="0.3"/>
                  <dgm:constr type="primFontSz" for="des" forName="titleText1" refType="primFontSz" refFor="des" refForName="rootText1" op="lte"/>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1" styleLbl="fgAcc0">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alg type="conn">
                            <dgm:param type="connRout" val="bend"/>
                            <dgm:param type="dim" val="1D"/>
                            <dgm:param type="endSty" val="noArr"/>
                            <dgm:param type="begPts" val="bCtr"/>
                            <dgm:param type="endPts" val="tCtr"/>
                            <dgm:param type="bendPt" val="end"/>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41" func="var" arg="hierBranch" op="equ" val="hang">
                    <dgm:layoutNode name="Name42">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3">
                    <dgm:layoutNode name="Name44">
                      <dgm:choose name="Name45">
                        <dgm:if name="Name46" axis="self" func="depth" op="lte" val="2">
                          <dgm:choose name="Name47">
                            <dgm:if name="Name48" axis="par ch" ptType="node asst" func="cnt" op="gte" val="1">
                              <dgm:alg type="conn">
                                <dgm:param type="connRout" val="bend"/>
                                <dgm:param type="dim" val="1D"/>
                                <dgm:param type="endSty" val="noArr"/>
                                <dgm:param type="begPts" val="bCtr"/>
                                <dgm:param type="endPts" val="midL midR"/>
                              </dgm:alg>
                            </dgm:if>
                            <dgm:else name="Name49">
                              <dgm:alg type="conn">
                                <dgm:param type="connRout" val="bend"/>
                                <dgm:param type="dim" val="1D"/>
                                <dgm:param type="endSty" val="noArr"/>
                                <dgm:param type="begPts" val="bCtr"/>
                                <dgm:param type="endPts" val="midL midR"/>
                                <dgm:param type="srcNode" val="rootConnector1"/>
                              </dgm:alg>
                            </dgm:else>
                          </dgm:choose>
                        </dgm:if>
                        <dgm:else name="Name50">
                          <dgm:choose name="Name51">
                            <dgm:if name="Name52" axis="par ch" ptType="node asst" func="cnt" op="gte" val="1">
                              <dgm:alg type="conn">
                                <dgm:param type="connRout" val="bend"/>
                                <dgm:param type="dim" val="1D"/>
                                <dgm:param type="endSty" val="noArr"/>
                                <dgm:param type="begPts" val="bCtr"/>
                                <dgm:param type="endPts" val="midL midR"/>
                              </dgm:alg>
                            </dgm:if>
                            <dgm:else name="Name53">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54">
                  <dgm:if name="Name55" func="var" arg="hierBranch" op="equ" val="l">
                    <dgm:choose name="Name56">
                      <dgm:if name="Name57"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58">
                        <dgm:alg type="hierRoot">
                          <dgm:param type="hierAlign" val="tR"/>
                        </dgm:alg>
                        <dgm:shape xmlns:r="http://schemas.openxmlformats.org/officeDocument/2006/relationships" r:blip="">
                          <dgm:adjLst/>
                        </dgm:shape>
                        <dgm:presOf/>
                        <dgm:constrLst>
                          <dgm:constr type="alignOff" val="0.25"/>
                        </dgm:constrLst>
                      </dgm:else>
                    </dgm:choose>
                  </dgm:if>
                  <dgm:if name="Name59" func="var" arg="hierBranch" op="equ" val="r">
                    <dgm:choose name="Name60">
                      <dgm:if name="Name61"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2">
                        <dgm:alg type="hierRoot">
                          <dgm:param type="hierAlign" val="tL"/>
                        </dgm:alg>
                        <dgm:shape xmlns:r="http://schemas.openxmlformats.org/officeDocument/2006/relationships" r:blip="">
                          <dgm:adjLst/>
                        </dgm:shape>
                        <dgm:presOf/>
                        <dgm:constrLst>
                          <dgm:constr type="alignOff" val="0.25"/>
                        </dgm:constrLst>
                      </dgm:else>
                    </dgm:choose>
                  </dgm:if>
                  <dgm:if name="Name63"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64"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65">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66">
                    <dgm:if name="Name67" func="var" arg="hierBranch" op="equ" val="init">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68" func="var" arg="hierBranch" op="equ" val="l">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69" func="var" arg="hierBranch" op="equ" val="r">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70">
                      <dgm:constrLst>
                        <dgm:constr type="l" for="ch" forName="rootText"/>
                        <dgm:constr type="t" for="ch" forName="rootText"/>
                        <dgm:constr type="w" for="ch" forName="rootText" refType="w"/>
                        <dgm:constr type="h" for="ch" forName="rootText" refType="h" fact="0.9"/>
                        <dgm:constr type="l" for="ch" forName="titleText2" refType="w" fact="0.2"/>
                        <dgm:constr type="t" for="ch" forName="titleText2" refType="h" fact="0.7"/>
                        <dgm:constr type="w" for="ch" forName="titleText2" refType="w" fact="0.9"/>
                        <dgm:constr type="h" for="ch" forName="titleText2" refType="h" fact="0.3"/>
                        <dgm:constr type="primFontSz" for="des" forName="titleText2" refType="primFontSz" refFor="des" refForName="rootText1" op="lte"/>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varLst>
                      <dgm:chMax/>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2" styleLbl="fgAcc1">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71">
                    <dgm:if name="Name72" func="var" arg="hierBranch" op="equ" val="l">
                      <dgm:alg type="hierChild">
                        <dgm:param type="chAlign" val="r"/>
                        <dgm:param type="linDir" val="fromT"/>
                      </dgm:alg>
                    </dgm:if>
                    <dgm:if name="Name73" func="var" arg="hierBranch" op="equ" val="r">
                      <dgm:alg type="hierChild">
                        <dgm:param type="chAlign" val="l"/>
                        <dgm:param type="linDir" val="fromT"/>
                      </dgm:alg>
                    </dgm:if>
                    <dgm:if name="Name74" func="var" arg="hierBranch" op="equ" val="hang">
                      <dgm:choose name="Name75">
                        <dgm:if name="Name76" func="var" arg="dir" op="equ" val="norm">
                          <dgm:alg type="hierChild">
                            <dgm:param type="chAlign" val="l"/>
                            <dgm:param type="linDir" val="fromL"/>
                            <dgm:param type="secChAlign" val="t"/>
                            <dgm:param type="secLinDir" val="fromT"/>
                          </dgm:alg>
                        </dgm:if>
                        <dgm:else name="Name77">
                          <dgm:alg type="hierChild">
                            <dgm:param type="chAlign" val="l"/>
                            <dgm:param type="linDir" val="fromR"/>
                            <dgm:param type="secChAlign" val="t"/>
                            <dgm:param type="secLinDir" val="fromT"/>
                          </dgm:alg>
                        </dgm:else>
                      </dgm:choose>
                    </dgm:if>
                    <dgm:if name="Name78" func="var" arg="hierBranch" op="equ" val="std">
                      <dgm:choose name="Name79">
                        <dgm:if name="Name80" func="var" arg="dir" op="equ" val="norm">
                          <dgm:alg type="hierChild"/>
                        </dgm:if>
                        <dgm:else name="Name81">
                          <dgm:alg type="hierChild">
                            <dgm:param type="linDir" val="fromR"/>
                          </dgm:alg>
                        </dgm:else>
                      </dgm:choose>
                    </dgm:if>
                    <dgm:if name="Name82" func="var" arg="hierBranch" op="equ" val="init">
                      <dgm:choose name="Name83">
                        <dgm:if name="Name84" func="var" arg="dir" op="equ" val="norm">
                          <dgm:alg type="hierChild"/>
                        </dgm:if>
                        <dgm:else name="Name85">
                          <dgm:alg type="hierChild">
                            <dgm:param type="linDir" val="fromR"/>
                          </dgm:alg>
                        </dgm:else>
                      </dgm:choose>
                    </dgm:if>
                    <dgm:else name="Name86"/>
                  </dgm:choose>
                  <dgm:shape xmlns:r="http://schemas.openxmlformats.org/officeDocument/2006/relationships" r:blip="">
                    <dgm:adjLst/>
                  </dgm:shape>
                  <dgm:presOf/>
                  <dgm:constrLst/>
                  <dgm:ruleLst/>
                  <dgm:forEach name="Name87" ref="rep2a"/>
                </dgm:layoutNode>
                <dgm:layoutNode name="hierChild5">
                  <dgm:choose name="Name88">
                    <dgm:if name="Name89" func="var" arg="dir" op="equ" val="norm">
                      <dgm:alg type="hierChild">
                        <dgm:param type="chAlign" val="l"/>
                        <dgm:param type="linDir" val="fromL"/>
                        <dgm:param type="secChAlign" val="t"/>
                        <dgm:param type="secLinDir" val="fromT"/>
                      </dgm:alg>
                    </dgm:if>
                    <dgm:else name="Name90">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91" ref="rep2b"/>
                </dgm:layoutNode>
              </dgm:layoutNode>
            </dgm:forEach>
          </dgm:layoutNode>
          <dgm:layoutNode name="hierChild3">
            <dgm:choose name="Name92">
              <dgm:if name="Name93" func="var" arg="dir" op="equ" val="norm">
                <dgm:alg type="hierChild">
                  <dgm:param type="chAlign" val="l"/>
                  <dgm:param type="linDir" val="fromL"/>
                  <dgm:param type="secChAlign" val="t"/>
                  <dgm:param type="secLinDir" val="fromT"/>
                </dgm:alg>
              </dgm:if>
              <dgm:else name="Name94">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95" axis="precedSib" ptType="parTrans" st="-1" cnt="1">
                <dgm:layoutNode name="Name96">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97">
                  <dgm:if name="Name98" func="var" arg="hierBranch" op="equ" val="l">
                    <dgm:alg type="hierRoot">
                      <dgm:param type="hierAlign" val="tR"/>
                    </dgm:alg>
                    <dgm:shape xmlns:r="http://schemas.openxmlformats.org/officeDocument/2006/relationships" r:blip="">
                      <dgm:adjLst/>
                    </dgm:shape>
                    <dgm:presOf/>
                    <dgm:constrLst>
                      <dgm:constr type="alignOff" val="0.65"/>
                    </dgm:constrLst>
                  </dgm:if>
                  <dgm:if name="Name99" func="var" arg="hierBranch" op="equ" val="r">
                    <dgm:alg type="hierRoot">
                      <dgm:param type="hierAlign" val="tL"/>
                    </dgm:alg>
                    <dgm:shape xmlns:r="http://schemas.openxmlformats.org/officeDocument/2006/relationships" r:blip="">
                      <dgm:adjLst/>
                    </dgm:shape>
                    <dgm:presOf/>
                    <dgm:constrLst>
                      <dgm:constr type="alignOff" val="0.65"/>
                    </dgm:constrLst>
                  </dgm:if>
                  <dgm:if name="Name100" func="var" arg="hierBranch" op="equ" val="hang">
                    <dgm:alg type="hierRoot"/>
                    <dgm:shape xmlns:r="http://schemas.openxmlformats.org/officeDocument/2006/relationships" r:blip="">
                      <dgm:adjLst/>
                    </dgm:shape>
                    <dgm:presOf/>
                    <dgm:constrLst>
                      <dgm:constr type="alignOff" val="0.65"/>
                    </dgm:constrLst>
                  </dgm:if>
                  <dgm:if name="Name101"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02" func="var" arg="hierBranch" op="equ" val="init">
                    <dgm:alg type="hierRoot"/>
                    <dgm:shape xmlns:r="http://schemas.openxmlformats.org/officeDocument/2006/relationships" r:blip="">
                      <dgm:adjLst/>
                    </dgm:shape>
                    <dgm:presOf/>
                    <dgm:constrLst>
                      <dgm:constr type="alignOff"/>
                      <dgm:constr type="bendDist" for="des" ptType="parTrans" refType="sp" fact="0.5"/>
                    </dgm:constrLst>
                  </dgm:if>
                  <dgm:else name="Name103"/>
                </dgm:choose>
                <dgm:ruleLst/>
                <dgm:layoutNode name="rootComposite3">
                  <dgm:alg type="composite"/>
                  <dgm:shape xmlns:r="http://schemas.openxmlformats.org/officeDocument/2006/relationships" r:blip="">
                    <dgm:adjLst/>
                  </dgm:shape>
                  <dgm:presOf axis="self" ptType="node" cnt="1"/>
                  <dgm:choose name="Name104">
                    <dgm:if name="Name105" func="var" arg="hierBranch" op="equ" val="init">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06" func="var" arg="hierBranch" op="equ" val="l">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07" func="var" arg="hierBranch" op="equ" val="r">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08">
                      <dgm:constrLst>
                        <dgm:constr type="l" for="ch" forName="rootText3"/>
                        <dgm:constr type="t" for="ch" forName="rootText3"/>
                        <dgm:constr type="w" for="ch" forName="rootText3" refType="w"/>
                        <dgm:constr type="h" for="ch" forName="rootText3" refType="h" fact="0.9"/>
                        <dgm:constr type="l" for="ch" forName="titleText3" refType="w" fact="0.2"/>
                        <dgm:constr type="t" for="ch" forName="titleText3" refType="h" fact="0.7"/>
                        <dgm:constr type="w" for="ch" forName="titleText3" refType="w" fact="0.9"/>
                        <dgm:constr type="h" for="ch" forName="titleText3" refType="h" fact="0.3"/>
                        <dgm:constr type="primFontSz" for="des" forName="titleText3" refType="primFontSz" refFor="des" refForName="rootText3" op="lte"/>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styleLbl="asst1">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h" fact="0.4"/>
                    </dgm:constrLst>
                    <dgm:ruleLst>
                      <dgm:rule type="primFontSz" val="5" fact="NaN" max="NaN"/>
                    </dgm:ruleLst>
                  </dgm:layoutNode>
                  <dgm:layoutNode name="titleText3" styleLbl="fgAcc2">
                    <dgm:varLst>
                      <dgm:chMax val="0"/>
                      <dgm:chPref val="0"/>
                    </dgm:varLst>
                    <dgm:alg type="tx">
                      <dgm:param type="parTxLTRAlign" val="r"/>
                    </dgm:alg>
                    <dgm:shape xmlns:r="http://schemas.openxmlformats.org/officeDocument/2006/relationships" type="rect" r:blip="">
                      <dgm:adjLst/>
                    </dgm:shape>
                    <dgm:presOf axis="followSib" ptType="sibTrans" hideLastTrans="0" cnt="1"/>
                    <dgm:constrLst>
                      <dgm:constr type="primFontSz" val="65"/>
                      <dgm:constr type="lMarg" refType="primFontSz" fact="0.2"/>
                      <dgm:constr type="rMarg" refType="primFontSz" fact="0.2"/>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09">
                    <dgm:if name="Name110" func="var" arg="hierBranch" op="equ" val="l">
                      <dgm:alg type="hierChild">
                        <dgm:param type="chAlign" val="r"/>
                        <dgm:param type="linDir" val="fromT"/>
                      </dgm:alg>
                    </dgm:if>
                    <dgm:if name="Name111" func="var" arg="hierBranch" op="equ" val="r">
                      <dgm:alg type="hierChild">
                        <dgm:param type="chAlign" val="l"/>
                        <dgm:param type="linDir" val="fromT"/>
                      </dgm:alg>
                    </dgm:if>
                    <dgm:if name="Name112" func="var" arg="hierBranch" op="equ" val="hang">
                      <dgm:choose name="Name113">
                        <dgm:if name="Name114" func="var" arg="dir" op="equ" val="norm">
                          <dgm:alg type="hierChild">
                            <dgm:param type="chAlign" val="l"/>
                            <dgm:param type="linDir" val="fromL"/>
                            <dgm:param type="secChAlign" val="t"/>
                            <dgm:param type="secLinDir" val="fromT"/>
                          </dgm:alg>
                        </dgm:if>
                        <dgm:else name="Name115">
                          <dgm:alg type="hierChild">
                            <dgm:param type="chAlign" val="l"/>
                            <dgm:param type="linDir" val="fromR"/>
                            <dgm:param type="secChAlign" val="t"/>
                            <dgm:param type="secLinDir" val="fromT"/>
                          </dgm:alg>
                        </dgm:else>
                      </dgm:choose>
                    </dgm:if>
                    <dgm:if name="Name116" func="var" arg="hierBranch" op="equ" val="std">
                      <dgm:choose name="Name117">
                        <dgm:if name="Name118" func="var" arg="dir" op="equ" val="norm">
                          <dgm:alg type="hierChild"/>
                        </dgm:if>
                        <dgm:else name="Name119">
                          <dgm:alg type="hierChild">
                            <dgm:param type="linDir" val="fromR"/>
                          </dgm:alg>
                        </dgm:else>
                      </dgm:choose>
                    </dgm:if>
                    <dgm:if name="Name120" func="var" arg="hierBranch" op="equ" val="init">
                      <dgm:alg type="hierChild"/>
                    </dgm:if>
                    <dgm:else name="Name121"/>
                  </dgm:choose>
                  <dgm:shape xmlns:r="http://schemas.openxmlformats.org/officeDocument/2006/relationships" r:blip="">
                    <dgm:adjLst/>
                  </dgm:shape>
                  <dgm:presOf/>
                  <dgm:constrLst/>
                  <dgm:ruleLst/>
                  <dgm:forEach name="Name122" ref="rep2a"/>
                </dgm:layoutNode>
                <dgm:layoutNode name="hierChild7">
                  <dgm:choose name="Name123">
                    <dgm:if name="Name124" func="var" arg="dir" op="equ" val="norm">
                      <dgm:alg type="hierChild">
                        <dgm:param type="chAlign" val="l"/>
                        <dgm:param type="linDir" val="fromL"/>
                        <dgm:param type="secChAlign" val="t"/>
                        <dgm:param type="secLinDir" val="fromT"/>
                      </dgm:alg>
                    </dgm:if>
                    <dgm:else name="Name12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26"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AEB4A8FC-9C7A-42C2-89CE-CA164D3CF67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178551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B4A8FC-9C7A-42C2-89CE-CA164D3CF67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1158245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B4A8FC-9C7A-42C2-89CE-CA164D3CF67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202536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EB4A8FC-9C7A-42C2-89CE-CA164D3CF67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3543377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EB4A8FC-9C7A-42C2-89CE-CA164D3CF67D}" type="datetimeFigureOut">
              <a:rPr lang="en-US" smtClean="0"/>
              <a:t>4/29/2020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1398652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EB4A8FC-9C7A-42C2-89CE-CA164D3CF67D}"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68325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EB4A8FC-9C7A-42C2-89CE-CA164D3CF67D}" type="datetimeFigureOut">
              <a:rPr lang="en-US" smtClean="0"/>
              <a:t>4/29/2020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424432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EB4A8FC-9C7A-42C2-89CE-CA164D3CF67D}" type="datetimeFigureOut">
              <a:rPr lang="en-US" smtClean="0"/>
              <a:t>4/29/2020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13361138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B4A8FC-9C7A-42C2-89CE-CA164D3CF67D}" type="datetimeFigureOut">
              <a:rPr lang="en-US" smtClean="0"/>
              <a:t>4/29/2020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4230030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B4A8FC-9C7A-42C2-89CE-CA164D3CF67D}"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334529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EB4A8FC-9C7A-42C2-89CE-CA164D3CF67D}" type="datetimeFigureOut">
              <a:rPr lang="en-US" smtClean="0"/>
              <a:t>4/29/2020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C3D0585-F726-4B5B-B648-105613793EB6}" type="slidenum">
              <a:rPr lang="en-US" smtClean="0"/>
              <a:t>‹#›</a:t>
            </a:fld>
            <a:endParaRPr lang="en-US"/>
          </a:p>
        </p:txBody>
      </p:sp>
    </p:spTree>
    <p:extLst>
      <p:ext uri="{BB962C8B-B14F-4D97-AF65-F5344CB8AC3E}">
        <p14:creationId xmlns:p14="http://schemas.microsoft.com/office/powerpoint/2010/main" val="24519913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B4A8FC-9C7A-42C2-89CE-CA164D3CF67D}" type="datetimeFigureOut">
              <a:rPr lang="en-US" smtClean="0"/>
              <a:t>4/29/2020</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3D0585-F726-4B5B-B648-105613793EB6}" type="slidenum">
              <a:rPr lang="en-US" smtClean="0"/>
              <a:t>‹#›</a:t>
            </a:fld>
            <a:endParaRPr lang="en-US"/>
          </a:p>
        </p:txBody>
      </p:sp>
    </p:spTree>
    <p:extLst>
      <p:ext uri="{BB962C8B-B14F-4D97-AF65-F5344CB8AC3E}">
        <p14:creationId xmlns:p14="http://schemas.microsoft.com/office/powerpoint/2010/main" val="24640387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xml" /><Relationship Id="rId7" Type="http://schemas.microsoft.com/office/2007/relationships/diagramDrawing" Target="../diagrams/drawing1.xml" /><Relationship Id="rId2" Type="http://schemas.openxmlformats.org/officeDocument/2006/relationships/image" Target="../media/image1.png" /><Relationship Id="rId1" Type="http://schemas.openxmlformats.org/officeDocument/2006/relationships/slideLayout" Target="../slideLayouts/slideLayout2.xml" /><Relationship Id="rId6" Type="http://schemas.openxmlformats.org/officeDocument/2006/relationships/diagramColors" Target="../diagrams/colors1.xml" /><Relationship Id="rId5" Type="http://schemas.openxmlformats.org/officeDocument/2006/relationships/diagramQuickStyle" Target="../diagrams/quickStyle1.xml" /><Relationship Id="rId4" Type="http://schemas.openxmlformats.org/officeDocument/2006/relationships/diagramLayout" Target="../diagrams/layout1.xml" /></Relationships>
</file>

<file path=ppt/slides/_rels/slide1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5.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16.xml.rels><?xml version="1.0" encoding="UTF-8" standalone="yes"?>
<Relationships xmlns="http://schemas.openxmlformats.org/package/2006/relationships"><Relationship Id="rId2" Type="http://schemas.openxmlformats.org/officeDocument/2006/relationships/image" Target="../media/image5.png"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3" Type="http://schemas.openxmlformats.org/officeDocument/2006/relationships/image" Target="../media/image2.png" /><Relationship Id="rId2" Type="http://schemas.openxmlformats.org/officeDocument/2006/relationships/image" Target="../media/image1.png"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3" Type="http://schemas.openxmlformats.org/officeDocument/2006/relationships/image" Target="../media/image3.png" /><Relationship Id="rId2" Type="http://schemas.openxmlformats.org/officeDocument/2006/relationships/image" Target="../media/image1.png" /><Relationship Id="rId1" Type="http://schemas.openxmlformats.org/officeDocument/2006/relationships/slideLayout" Target="../slideLayouts/slideLayout2.xml" /><Relationship Id="rId4" Type="http://schemas.openxmlformats.org/officeDocument/2006/relationships/image" Target="../media/image4.png"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4377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743201" y="1905000"/>
            <a:ext cx="5595551" cy="2819400"/>
          </a:xfrm>
        </p:spPr>
        <p:txBody>
          <a:bodyPr>
            <a:normAutofit/>
          </a:bodyPr>
          <a:lstStyle/>
          <a:p>
            <a:pPr algn="l"/>
            <a:r>
              <a:rPr lang="en-US" sz="6900" b="1" dirty="0">
                <a:solidFill>
                  <a:schemeClr val="bg1"/>
                </a:solidFill>
                <a:latin typeface="Arial MT Black" pitchFamily="2" charset="0"/>
              </a:rPr>
              <a:t>CACOVID</a:t>
            </a:r>
            <a:r>
              <a:rPr lang="en-US" sz="6700" dirty="0">
                <a:solidFill>
                  <a:schemeClr val="bg1"/>
                </a:solidFill>
                <a:latin typeface="Arial MT Black" pitchFamily="2" charset="0"/>
              </a:rPr>
              <a:t> </a:t>
            </a:r>
            <a:br>
              <a:rPr lang="en-US" dirty="0">
                <a:solidFill>
                  <a:schemeClr val="bg1"/>
                </a:solidFill>
                <a:latin typeface="Arial MT Black" pitchFamily="2" charset="0"/>
              </a:rPr>
            </a:br>
            <a:r>
              <a:rPr lang="en-US" sz="3900" dirty="0">
                <a:solidFill>
                  <a:schemeClr val="bg1"/>
                </a:solidFill>
                <a:latin typeface="Arial MT Black" pitchFamily="2" charset="0"/>
              </a:rPr>
              <a:t>PRESENTATION </a:t>
            </a:r>
            <a:br>
              <a:rPr lang="en-US" sz="3900" dirty="0">
                <a:solidFill>
                  <a:schemeClr val="bg1"/>
                </a:solidFill>
                <a:latin typeface="Arial MT Black" pitchFamily="2" charset="0"/>
              </a:rPr>
            </a:br>
            <a:r>
              <a:rPr lang="en-US" sz="3900" dirty="0">
                <a:solidFill>
                  <a:schemeClr val="bg1"/>
                </a:solidFill>
                <a:latin typeface="Arial MT Black" pitchFamily="2" charset="0"/>
              </a:rPr>
              <a:t>April 2020</a:t>
            </a:r>
          </a:p>
        </p:txBody>
      </p:sp>
      <p:sp>
        <p:nvSpPr>
          <p:cNvPr id="4" name="Rectangle 3"/>
          <p:cNvSpPr/>
          <p:nvPr/>
        </p:nvSpPr>
        <p:spPr>
          <a:xfrm>
            <a:off x="2819401" y="4623707"/>
            <a:ext cx="2293259" cy="20138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6899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6" name="Rectangle 5">
            <a:extLst>
              <a:ext uri="{FF2B5EF4-FFF2-40B4-BE49-F238E27FC236}">
                <a16:creationId xmlns:a16="http://schemas.microsoft.com/office/drawing/2014/main" id="{7D7DB7BC-DE6E-4C5D-BD46-BD79B3B089BB}"/>
              </a:ext>
            </a:extLst>
          </p:cNvPr>
          <p:cNvSpPr/>
          <p:nvPr/>
        </p:nvSpPr>
        <p:spPr>
          <a:xfrm>
            <a:off x="533400" y="33401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732744B-D5B7-44DD-982C-0A61589D8FC8}"/>
              </a:ext>
            </a:extLst>
          </p:cNvPr>
          <p:cNvPicPr>
            <a:picLocks noChangeAspect="1"/>
          </p:cNvPicPr>
          <p:nvPr/>
        </p:nvPicPr>
        <p:blipFill>
          <a:blip r:embed="rId3"/>
          <a:stretch>
            <a:fillRect/>
          </a:stretch>
        </p:blipFill>
        <p:spPr>
          <a:xfrm>
            <a:off x="7696200" y="1066800"/>
            <a:ext cx="3060457" cy="4511431"/>
          </a:xfrm>
          <a:prstGeom prst="rect">
            <a:avLst/>
          </a:prstGeom>
        </p:spPr>
      </p:pic>
      <p:sp>
        <p:nvSpPr>
          <p:cNvPr id="9" name="Rectangle 8">
            <a:extLst>
              <a:ext uri="{FF2B5EF4-FFF2-40B4-BE49-F238E27FC236}">
                <a16:creationId xmlns:a16="http://schemas.microsoft.com/office/drawing/2014/main" id="{21B6EC6B-88CB-4645-9F5F-17594BC98564}"/>
              </a:ext>
            </a:extLst>
          </p:cNvPr>
          <p:cNvSpPr/>
          <p:nvPr/>
        </p:nvSpPr>
        <p:spPr>
          <a:xfrm>
            <a:off x="457200" y="2295485"/>
            <a:ext cx="7620000" cy="923330"/>
          </a:xfrm>
          <a:prstGeom prst="rect">
            <a:avLst/>
          </a:prstGeom>
        </p:spPr>
        <p:txBody>
          <a:bodyPr wrap="square">
            <a:spAutoFit/>
          </a:bodyPr>
          <a:lstStyle/>
          <a:p>
            <a:r>
              <a:rPr lang="en-US" sz="5400" b="1" dirty="0">
                <a:solidFill>
                  <a:schemeClr val="tx1">
                    <a:lumMod val="65000"/>
                    <a:lumOff val="35000"/>
                  </a:schemeClr>
                </a:solidFill>
              </a:rPr>
              <a:t>STRUCTURE</a:t>
            </a:r>
            <a:endParaRPr lang="en-US" sz="4400" b="1" dirty="0">
              <a:solidFill>
                <a:schemeClr val="tx1">
                  <a:lumMod val="65000"/>
                  <a:lumOff val="35000"/>
                </a:schemeClr>
              </a:solidFill>
            </a:endParaRPr>
          </a:p>
        </p:txBody>
      </p:sp>
    </p:spTree>
    <p:extLst>
      <p:ext uri="{BB962C8B-B14F-4D97-AF65-F5344CB8AC3E}">
        <p14:creationId xmlns:p14="http://schemas.microsoft.com/office/powerpoint/2010/main" val="40837392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PROPOSED STRUCTURE TO DELIVER</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DD44D0B-4E06-44E6-BFA7-2BE240B9FEA9}"/>
              </a:ext>
            </a:extLst>
          </p:cNvPr>
          <p:cNvSpPr>
            <a:spLocks noGrp="1"/>
          </p:cNvSpPr>
          <p:nvPr>
            <p:ph idx="1"/>
          </p:nvPr>
        </p:nvSpPr>
        <p:spPr>
          <a:xfrm>
            <a:off x="533400" y="1253214"/>
            <a:ext cx="11430000" cy="4937401"/>
          </a:xfrm>
        </p:spPr>
        <p:txBody>
          <a:bodyPr>
            <a:normAutofit fontScale="77500" lnSpcReduction="20000"/>
          </a:bodyPr>
          <a:lstStyle/>
          <a:p>
            <a:pPr marL="0" indent="0">
              <a:lnSpc>
                <a:spcPct val="200000"/>
              </a:lnSpc>
              <a:buNone/>
            </a:pPr>
            <a:r>
              <a:rPr lang="en-US" b="1" u="sng" dirty="0">
                <a:solidFill>
                  <a:schemeClr val="tx1">
                    <a:lumMod val="65000"/>
                    <a:lumOff val="35000"/>
                  </a:schemeClr>
                </a:solidFill>
              </a:rPr>
              <a:t>The Supervisory team</a:t>
            </a:r>
            <a:r>
              <a:rPr lang="en-US" b="1" dirty="0">
                <a:solidFill>
                  <a:schemeClr val="tx1">
                    <a:lumMod val="65000"/>
                    <a:lumOff val="35000"/>
                  </a:schemeClr>
                </a:solidFill>
              </a:rPr>
              <a:t>  </a:t>
            </a:r>
            <a:r>
              <a:rPr lang="en-US" dirty="0">
                <a:solidFill>
                  <a:schemeClr val="tx1">
                    <a:lumMod val="65000"/>
                    <a:lumOff val="35000"/>
                  </a:schemeClr>
                </a:solidFill>
              </a:rPr>
              <a:t>provides leadership of COCAVID</a:t>
            </a:r>
          </a:p>
          <a:p>
            <a:pPr marL="0" indent="0">
              <a:lnSpc>
                <a:spcPct val="200000"/>
              </a:lnSpc>
              <a:buNone/>
            </a:pPr>
            <a:r>
              <a:rPr lang="en-US" b="1" u="sng" dirty="0">
                <a:solidFill>
                  <a:schemeClr val="tx1">
                    <a:lumMod val="65000"/>
                    <a:lumOff val="35000"/>
                  </a:schemeClr>
                </a:solidFill>
              </a:rPr>
              <a:t>The Funding Committee</a:t>
            </a:r>
            <a:r>
              <a:rPr lang="en-US" b="1" dirty="0">
                <a:solidFill>
                  <a:schemeClr val="tx1">
                    <a:lumMod val="65000"/>
                    <a:lumOff val="35000"/>
                  </a:schemeClr>
                </a:solidFill>
              </a:rPr>
              <a:t> </a:t>
            </a:r>
            <a:r>
              <a:rPr lang="en-US" dirty="0">
                <a:solidFill>
                  <a:schemeClr val="tx1">
                    <a:lumMod val="65000"/>
                    <a:lumOff val="35000"/>
                  </a:schemeClr>
                </a:solidFill>
              </a:rPr>
              <a:t>provides initial funding for the work, and leads fundraising</a:t>
            </a:r>
          </a:p>
          <a:p>
            <a:pPr marL="457200" lvl="1" indent="0">
              <a:lnSpc>
                <a:spcPct val="200000"/>
              </a:lnSpc>
              <a:buNone/>
            </a:pPr>
            <a:r>
              <a:rPr lang="en-US" b="1" dirty="0">
                <a:solidFill>
                  <a:schemeClr val="tx1">
                    <a:lumMod val="65000"/>
                    <a:lumOff val="35000"/>
                  </a:schemeClr>
                </a:solidFill>
              </a:rPr>
              <a:t>	</a:t>
            </a:r>
            <a:r>
              <a:rPr lang="en-US" b="1" u="sng" dirty="0">
                <a:solidFill>
                  <a:schemeClr val="tx1">
                    <a:lumMod val="65000"/>
                    <a:lumOff val="35000"/>
                  </a:schemeClr>
                </a:solidFill>
              </a:rPr>
              <a:t>Execution Team – CACOVID Secretariat – oversees the following</a:t>
            </a:r>
          </a:p>
          <a:p>
            <a:pPr lvl="1">
              <a:lnSpc>
                <a:spcPct val="200000"/>
              </a:lnSpc>
            </a:pPr>
            <a:r>
              <a:rPr lang="en-US" b="1" dirty="0">
                <a:solidFill>
                  <a:schemeClr val="tx1">
                    <a:lumMod val="65000"/>
                    <a:lumOff val="35000"/>
                  </a:schemeClr>
                </a:solidFill>
              </a:rPr>
              <a:t>	Technical Committee </a:t>
            </a:r>
            <a:r>
              <a:rPr lang="en-US" dirty="0">
                <a:solidFill>
                  <a:schemeClr val="tx1">
                    <a:lumMod val="65000"/>
                    <a:lumOff val="35000"/>
                  </a:schemeClr>
                </a:solidFill>
              </a:rPr>
              <a:t>provides intellectual, technical and medical expertise</a:t>
            </a:r>
          </a:p>
          <a:p>
            <a:pPr lvl="1">
              <a:lnSpc>
                <a:spcPct val="200000"/>
              </a:lnSpc>
            </a:pPr>
            <a:r>
              <a:rPr lang="en-US" b="1" dirty="0">
                <a:solidFill>
                  <a:schemeClr val="tx1">
                    <a:lumMod val="65000"/>
                    <a:lumOff val="35000"/>
                  </a:schemeClr>
                </a:solidFill>
              </a:rPr>
              <a:t>	Operations Committee </a:t>
            </a:r>
            <a:r>
              <a:rPr lang="en-US" dirty="0">
                <a:solidFill>
                  <a:schemeClr val="tx1">
                    <a:lumMod val="65000"/>
                    <a:lumOff val="35000"/>
                  </a:schemeClr>
                </a:solidFill>
              </a:rPr>
              <a:t>provides delivery, logistics, procurement</a:t>
            </a:r>
          </a:p>
          <a:p>
            <a:pPr lvl="1">
              <a:lnSpc>
                <a:spcPct val="200000"/>
              </a:lnSpc>
            </a:pPr>
            <a:r>
              <a:rPr lang="en-US" b="1" dirty="0">
                <a:solidFill>
                  <a:schemeClr val="tx1">
                    <a:lumMod val="65000"/>
                    <a:lumOff val="35000"/>
                  </a:schemeClr>
                </a:solidFill>
              </a:rPr>
              <a:t>	Communications Committee </a:t>
            </a:r>
            <a:r>
              <a:rPr lang="en-US" dirty="0">
                <a:solidFill>
                  <a:schemeClr val="tx1">
                    <a:lumMod val="65000"/>
                    <a:lumOff val="35000"/>
                  </a:schemeClr>
                </a:solidFill>
              </a:rPr>
              <a:t>provides advocacy and communications</a:t>
            </a:r>
          </a:p>
          <a:p>
            <a:pPr marL="457200" lvl="1" indent="0">
              <a:lnSpc>
                <a:spcPct val="200000"/>
              </a:lnSpc>
              <a:buNone/>
            </a:pPr>
            <a:endParaRPr lang="en-US" dirty="0">
              <a:solidFill>
                <a:schemeClr val="tx1">
                  <a:lumMod val="65000"/>
                  <a:lumOff val="35000"/>
                </a:schemeClr>
              </a:solidFill>
            </a:endParaRPr>
          </a:p>
          <a:p>
            <a:pPr marL="457200" lvl="1" indent="0">
              <a:lnSpc>
                <a:spcPct val="200000"/>
              </a:lnSpc>
              <a:buNone/>
            </a:pPr>
            <a:endParaRPr lang="en-US" dirty="0">
              <a:solidFill>
                <a:schemeClr val="tx1">
                  <a:lumMod val="65000"/>
                  <a:lumOff val="35000"/>
                </a:schemeClr>
              </a:solidFill>
            </a:endParaRPr>
          </a:p>
        </p:txBody>
      </p:sp>
    </p:spTree>
    <p:extLst>
      <p:ext uri="{BB962C8B-B14F-4D97-AF65-F5344CB8AC3E}">
        <p14:creationId xmlns:p14="http://schemas.microsoft.com/office/powerpoint/2010/main" val="35062189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PROPOSED STRUCTURE TO DELIVER</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4">
            <a:extLst>
              <a:ext uri="{FF2B5EF4-FFF2-40B4-BE49-F238E27FC236}">
                <a16:creationId xmlns:a16="http://schemas.microsoft.com/office/drawing/2014/main" id="{C1202317-7B15-4910-B733-CE28DC9B79E4}"/>
              </a:ext>
            </a:extLst>
          </p:cNvPr>
          <p:cNvGraphicFramePr>
            <a:graphicFrameLocks noGrp="1"/>
          </p:cNvGraphicFramePr>
          <p:nvPr>
            <p:ph idx="1"/>
            <p:extLst>
              <p:ext uri="{D42A27DB-BD31-4B8C-83A1-F6EECF244321}">
                <p14:modId xmlns:p14="http://schemas.microsoft.com/office/powerpoint/2010/main" val="3952945396"/>
              </p:ext>
            </p:extLst>
          </p:nvPr>
        </p:nvGraphicFramePr>
        <p:xfrm>
          <a:off x="1789458" y="2631870"/>
          <a:ext cx="9074012" cy="34033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Rectangle 9">
            <a:extLst>
              <a:ext uri="{FF2B5EF4-FFF2-40B4-BE49-F238E27FC236}">
                <a16:creationId xmlns:a16="http://schemas.microsoft.com/office/drawing/2014/main" id="{E4BE109A-D8EE-483D-93F9-FBCE67DB57EB}"/>
              </a:ext>
            </a:extLst>
          </p:cNvPr>
          <p:cNvSpPr/>
          <p:nvPr/>
        </p:nvSpPr>
        <p:spPr>
          <a:xfrm>
            <a:off x="4117027" y="1143000"/>
            <a:ext cx="4193853" cy="10687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ln w="0"/>
                <a:solidFill>
                  <a:schemeClr val="bg1"/>
                </a:solidFill>
                <a:effectLst>
                  <a:outerShdw blurRad="38100" dist="19050" dir="2700000" algn="tl" rotWithShape="0">
                    <a:schemeClr val="dk1">
                      <a:alpha val="40000"/>
                    </a:schemeClr>
                  </a:outerShdw>
                </a:effectLst>
              </a:rPr>
              <a:t>Supervisory Team</a:t>
            </a:r>
          </a:p>
          <a:p>
            <a:pPr algn="ctr"/>
            <a:r>
              <a:rPr lang="en-US" dirty="0">
                <a:ln w="0"/>
                <a:solidFill>
                  <a:schemeClr val="bg1"/>
                </a:solidFill>
                <a:effectLst>
                  <a:outerShdw blurRad="38100" dist="19050" dir="2700000" algn="tl" rotWithShape="0">
                    <a:schemeClr val="dk1">
                      <a:alpha val="40000"/>
                    </a:schemeClr>
                  </a:outerShdw>
                </a:effectLst>
              </a:rPr>
              <a:t>Goodwin E., Aliko D., Herbert </a:t>
            </a:r>
            <a:r>
              <a:rPr lang="en-US" dirty="0" err="1">
                <a:ln w="0"/>
                <a:solidFill>
                  <a:schemeClr val="bg1"/>
                </a:solidFill>
                <a:effectLst>
                  <a:outerShdw blurRad="38100" dist="19050" dir="2700000" algn="tl" rotWithShape="0">
                    <a:schemeClr val="dk1">
                      <a:alpha val="40000"/>
                    </a:schemeClr>
                  </a:outerShdw>
                </a:effectLst>
              </a:rPr>
              <a:t>W.,Akin</a:t>
            </a:r>
            <a:r>
              <a:rPr lang="en-US" dirty="0">
                <a:ln w="0"/>
                <a:solidFill>
                  <a:schemeClr val="bg1"/>
                </a:solidFill>
                <a:effectLst>
                  <a:outerShdw blurRad="38100" dist="19050" dir="2700000" algn="tl" rotWithShape="0">
                    <a:schemeClr val="dk1">
                      <a:alpha val="40000"/>
                    </a:schemeClr>
                  </a:outerShdw>
                </a:effectLst>
              </a:rPr>
              <a:t>. A, Jim O., Christian H., Zouera Y., </a:t>
            </a:r>
            <a:r>
              <a:rPr lang="en-US" dirty="0" err="1">
                <a:ln w="0"/>
                <a:solidFill>
                  <a:schemeClr val="bg1"/>
                </a:solidFill>
                <a:effectLst>
                  <a:outerShdw blurRad="38100" dist="19050" dir="2700000" algn="tl" rotWithShape="0">
                    <a:schemeClr val="dk1">
                      <a:alpha val="40000"/>
                    </a:schemeClr>
                  </a:outerShdw>
                </a:effectLst>
              </a:rPr>
              <a:t>Osayi</a:t>
            </a:r>
            <a:r>
              <a:rPr lang="en-US" dirty="0">
                <a:ln w="0"/>
                <a:solidFill>
                  <a:schemeClr val="bg1"/>
                </a:solidFill>
                <a:effectLst>
                  <a:outerShdw blurRad="38100" dist="19050" dir="2700000" algn="tl" rotWithShape="0">
                    <a:schemeClr val="dk1">
                      <a:alpha val="40000"/>
                    </a:schemeClr>
                  </a:outerShdw>
                </a:effectLst>
              </a:rPr>
              <a:t> A .</a:t>
            </a:r>
            <a:endParaRPr lang="en-NG" dirty="0">
              <a:ln w="0"/>
              <a:solidFill>
                <a:schemeClr val="bg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5730091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FUNDING TEAM</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DD44D0B-4E06-44E6-BFA7-2BE240B9FEA9}"/>
              </a:ext>
            </a:extLst>
          </p:cNvPr>
          <p:cNvSpPr>
            <a:spLocks noGrp="1"/>
          </p:cNvSpPr>
          <p:nvPr>
            <p:ph idx="1"/>
          </p:nvPr>
        </p:nvSpPr>
        <p:spPr>
          <a:xfrm>
            <a:off x="533400" y="1253214"/>
            <a:ext cx="11430000" cy="4353201"/>
          </a:xfrm>
        </p:spPr>
        <p:txBody>
          <a:bodyPr>
            <a:normAutofit fontScale="85000" lnSpcReduction="20000"/>
          </a:bodyPr>
          <a:lstStyle/>
          <a:p>
            <a:pPr marL="0" lvl="0" indent="0">
              <a:buNone/>
            </a:pPr>
            <a:r>
              <a:rPr lang="en-US" sz="3300" dirty="0">
                <a:solidFill>
                  <a:schemeClr val="tx1">
                    <a:lumMod val="65000"/>
                    <a:lumOff val="35000"/>
                  </a:schemeClr>
                </a:solidFill>
              </a:rPr>
              <a:t>The funding team will be responsible for the initial funding of this effort. </a:t>
            </a:r>
          </a:p>
          <a:p>
            <a:pPr marL="0" lvl="0" indent="0">
              <a:buNone/>
            </a:pPr>
            <a:r>
              <a:rPr lang="en-US" sz="3300" dirty="0">
                <a:solidFill>
                  <a:schemeClr val="tx1">
                    <a:lumMod val="65000"/>
                    <a:lumOff val="35000"/>
                  </a:schemeClr>
                </a:solidFill>
              </a:rPr>
              <a:t>They will also be responsible for additional fundraising. </a:t>
            </a:r>
          </a:p>
          <a:p>
            <a:pPr marL="0" lvl="0" indent="0">
              <a:buNone/>
            </a:pPr>
            <a:endParaRPr lang="en-NG" sz="2400" dirty="0">
              <a:solidFill>
                <a:schemeClr val="tx1">
                  <a:lumMod val="65000"/>
                  <a:lumOff val="35000"/>
                </a:schemeClr>
              </a:solidFill>
            </a:endParaRPr>
          </a:p>
          <a:p>
            <a:pPr marL="0" indent="0">
              <a:buNone/>
            </a:pPr>
            <a:r>
              <a:rPr lang="en-US" sz="3300" b="1" u="sng" dirty="0">
                <a:solidFill>
                  <a:schemeClr val="tx1">
                    <a:lumMod val="65000"/>
                    <a:lumOff val="35000"/>
                  </a:schemeClr>
                </a:solidFill>
              </a:rPr>
              <a:t>Members of this team include</a:t>
            </a:r>
            <a:r>
              <a:rPr lang="en-US" sz="3300" b="1" dirty="0">
                <a:solidFill>
                  <a:schemeClr val="tx1">
                    <a:lumMod val="65000"/>
                    <a:lumOff val="35000"/>
                  </a:schemeClr>
                </a:solidFill>
              </a:rPr>
              <a:t> among others: </a:t>
            </a:r>
          </a:p>
          <a:p>
            <a:pPr marL="914400">
              <a:lnSpc>
                <a:spcPct val="100000"/>
              </a:lnSpc>
              <a:buFont typeface="Courier New" panose="02070309020205020404" pitchFamily="49" charset="0"/>
              <a:buChar char="o"/>
            </a:pPr>
            <a:r>
              <a:rPr lang="en-US" sz="2400" dirty="0">
                <a:solidFill>
                  <a:schemeClr val="tx1">
                    <a:lumMod val="65000"/>
                    <a:lumOff val="35000"/>
                  </a:schemeClr>
                </a:solidFill>
              </a:rPr>
              <a:t>Godwin </a:t>
            </a:r>
            <a:r>
              <a:rPr lang="en-US" sz="2400" dirty="0" err="1">
                <a:solidFill>
                  <a:schemeClr val="tx1">
                    <a:lumMod val="65000"/>
                    <a:lumOff val="35000"/>
                  </a:schemeClr>
                </a:solidFill>
              </a:rPr>
              <a:t>Emefiele</a:t>
            </a:r>
            <a:r>
              <a:rPr lang="en-US" sz="2400" dirty="0">
                <a:solidFill>
                  <a:schemeClr val="tx1">
                    <a:lumMod val="65000"/>
                    <a:lumOff val="35000"/>
                  </a:schemeClr>
                </a:solidFill>
              </a:rPr>
              <a:t> </a:t>
            </a:r>
          </a:p>
          <a:p>
            <a:pPr marL="914400">
              <a:lnSpc>
                <a:spcPct val="100000"/>
              </a:lnSpc>
              <a:buFont typeface="Courier New" panose="02070309020205020404" pitchFamily="49" charset="0"/>
              <a:buChar char="o"/>
            </a:pPr>
            <a:r>
              <a:rPr lang="en-US" sz="2400" dirty="0">
                <a:solidFill>
                  <a:schemeClr val="tx1">
                    <a:lumMod val="65000"/>
                    <a:lumOff val="35000"/>
                  </a:schemeClr>
                </a:solidFill>
              </a:rPr>
              <a:t>Aliko Dangote</a:t>
            </a:r>
          </a:p>
          <a:p>
            <a:pPr marL="914400">
              <a:lnSpc>
                <a:spcPct val="100000"/>
              </a:lnSpc>
              <a:buFont typeface="Courier New" panose="02070309020205020404" pitchFamily="49" charset="0"/>
              <a:buChar char="o"/>
            </a:pPr>
            <a:r>
              <a:rPr lang="en-US" sz="2400" dirty="0">
                <a:solidFill>
                  <a:schemeClr val="tx1">
                    <a:lumMod val="65000"/>
                    <a:lumOff val="35000"/>
                  </a:schemeClr>
                </a:solidFill>
              </a:rPr>
              <a:t>Herbert </a:t>
            </a:r>
            <a:r>
              <a:rPr lang="en-US" sz="2400" dirty="0" err="1">
                <a:solidFill>
                  <a:schemeClr val="tx1">
                    <a:lumMod val="65000"/>
                    <a:lumOff val="35000"/>
                  </a:schemeClr>
                </a:solidFill>
              </a:rPr>
              <a:t>Wigwe</a:t>
            </a:r>
            <a:r>
              <a:rPr lang="en-US" sz="2400" dirty="0">
                <a:solidFill>
                  <a:schemeClr val="tx1">
                    <a:lumMod val="65000"/>
                    <a:lumOff val="35000"/>
                  </a:schemeClr>
                </a:solidFill>
              </a:rPr>
              <a:t> </a:t>
            </a:r>
          </a:p>
          <a:p>
            <a:pPr marL="914400">
              <a:lnSpc>
                <a:spcPct val="100000"/>
              </a:lnSpc>
              <a:buFont typeface="Courier New" panose="02070309020205020404" pitchFamily="49" charset="0"/>
              <a:buChar char="o"/>
            </a:pPr>
            <a:r>
              <a:rPr lang="en-US" sz="2400" dirty="0">
                <a:solidFill>
                  <a:schemeClr val="tx1">
                    <a:lumMod val="65000"/>
                    <a:lumOff val="35000"/>
                  </a:schemeClr>
                </a:solidFill>
              </a:rPr>
              <a:t>Jim </a:t>
            </a:r>
            <a:r>
              <a:rPr lang="en-US" sz="2400" dirty="0" err="1">
                <a:solidFill>
                  <a:schemeClr val="tx1">
                    <a:lumMod val="65000"/>
                    <a:lumOff val="35000"/>
                  </a:schemeClr>
                </a:solidFill>
              </a:rPr>
              <a:t>Ovia</a:t>
            </a:r>
            <a:r>
              <a:rPr lang="en-US" sz="2400" dirty="0">
                <a:solidFill>
                  <a:schemeClr val="tx1">
                    <a:lumMod val="65000"/>
                    <a:lumOff val="35000"/>
                  </a:schemeClr>
                </a:solidFill>
              </a:rPr>
              <a:t> </a:t>
            </a:r>
          </a:p>
          <a:p>
            <a:pPr marL="914400">
              <a:lnSpc>
                <a:spcPct val="100000"/>
              </a:lnSpc>
              <a:buFont typeface="Courier New" panose="02070309020205020404" pitchFamily="49" charset="0"/>
              <a:buChar char="o"/>
            </a:pPr>
            <a:r>
              <a:rPr lang="en-US" sz="2400" dirty="0">
                <a:solidFill>
                  <a:schemeClr val="tx1">
                    <a:lumMod val="65000"/>
                    <a:lumOff val="35000"/>
                  </a:schemeClr>
                </a:solidFill>
              </a:rPr>
              <a:t>Tony Elumelu</a:t>
            </a:r>
          </a:p>
          <a:p>
            <a:pPr marL="914400">
              <a:lnSpc>
                <a:spcPct val="100000"/>
              </a:lnSpc>
              <a:buFont typeface="Courier New" panose="02070309020205020404" pitchFamily="49" charset="0"/>
              <a:buChar char="o"/>
            </a:pPr>
            <a:r>
              <a:rPr lang="en-US" sz="2400" dirty="0">
                <a:solidFill>
                  <a:schemeClr val="tx1">
                    <a:lumMod val="65000"/>
                    <a:lumOff val="35000"/>
                  </a:schemeClr>
                </a:solidFill>
              </a:rPr>
              <a:t>Segun </a:t>
            </a:r>
            <a:r>
              <a:rPr lang="en-US" sz="2400" dirty="0" err="1">
                <a:solidFill>
                  <a:schemeClr val="tx1">
                    <a:lumMod val="65000"/>
                    <a:lumOff val="35000"/>
                  </a:schemeClr>
                </a:solidFill>
              </a:rPr>
              <a:t>Agbaje</a:t>
            </a:r>
            <a:endParaRPr lang="en-US" sz="2400" dirty="0">
              <a:solidFill>
                <a:schemeClr val="tx1">
                  <a:lumMod val="65000"/>
                  <a:lumOff val="35000"/>
                </a:schemeClr>
              </a:solidFill>
            </a:endParaRPr>
          </a:p>
          <a:p>
            <a:pPr marL="914400">
              <a:lnSpc>
                <a:spcPct val="100000"/>
              </a:lnSpc>
              <a:buFont typeface="Courier New" panose="02070309020205020404" pitchFamily="49" charset="0"/>
              <a:buChar char="o"/>
            </a:pPr>
            <a:r>
              <a:rPr lang="en-US" sz="2400" dirty="0" err="1">
                <a:solidFill>
                  <a:schemeClr val="tx1">
                    <a:lumMod val="65000"/>
                    <a:lumOff val="35000"/>
                  </a:schemeClr>
                </a:solidFill>
              </a:rPr>
              <a:t>Abdulsamad</a:t>
            </a:r>
            <a:r>
              <a:rPr lang="en-US" sz="2400" dirty="0">
                <a:solidFill>
                  <a:schemeClr val="tx1">
                    <a:lumMod val="65000"/>
                    <a:lumOff val="35000"/>
                  </a:schemeClr>
                </a:solidFill>
              </a:rPr>
              <a:t> Rabiu</a:t>
            </a:r>
          </a:p>
          <a:p>
            <a:pPr marL="914400">
              <a:lnSpc>
                <a:spcPct val="100000"/>
              </a:lnSpc>
              <a:buFont typeface="Courier New" panose="02070309020205020404" pitchFamily="49" charset="0"/>
              <a:buChar char="o"/>
            </a:pPr>
            <a:r>
              <a:rPr lang="en-US" sz="2400" dirty="0">
                <a:solidFill>
                  <a:schemeClr val="tx1">
                    <a:lumMod val="65000"/>
                    <a:lumOff val="35000"/>
                  </a:schemeClr>
                </a:solidFill>
              </a:rPr>
              <a:t>Femi Otedola</a:t>
            </a:r>
          </a:p>
          <a:p>
            <a:pPr marL="914400">
              <a:lnSpc>
                <a:spcPct val="100000"/>
              </a:lnSpc>
              <a:buFont typeface="Courier New" panose="02070309020205020404" pitchFamily="49" charset="0"/>
              <a:buChar char="o"/>
            </a:pPr>
            <a:r>
              <a:rPr lang="en-US" sz="2400" dirty="0">
                <a:solidFill>
                  <a:schemeClr val="tx1">
                    <a:lumMod val="65000"/>
                    <a:lumOff val="35000"/>
                  </a:schemeClr>
                </a:solidFill>
              </a:rPr>
              <a:t>Adesola </a:t>
            </a:r>
            <a:r>
              <a:rPr lang="en-US" sz="2400" dirty="0" err="1">
                <a:solidFill>
                  <a:schemeClr val="tx1">
                    <a:lumMod val="65000"/>
                    <a:lumOff val="35000"/>
                  </a:schemeClr>
                </a:solidFill>
              </a:rPr>
              <a:t>Adedotun</a:t>
            </a:r>
            <a:endParaRPr lang="en-NG" sz="2400" dirty="0">
              <a:solidFill>
                <a:schemeClr val="tx1">
                  <a:lumMod val="65000"/>
                  <a:lumOff val="35000"/>
                </a:schemeClr>
              </a:solidFill>
            </a:endParaRPr>
          </a:p>
        </p:txBody>
      </p:sp>
      <p:pic>
        <p:nvPicPr>
          <p:cNvPr id="7" name="Picture 6">
            <a:extLst>
              <a:ext uri="{FF2B5EF4-FFF2-40B4-BE49-F238E27FC236}">
                <a16:creationId xmlns:a16="http://schemas.microsoft.com/office/drawing/2014/main" id="{2FC0CCCC-44F1-4EF0-A2F3-12B15C9B1551}"/>
              </a:ext>
            </a:extLst>
          </p:cNvPr>
          <p:cNvPicPr>
            <a:picLocks noChangeAspect="1"/>
          </p:cNvPicPr>
          <p:nvPr/>
        </p:nvPicPr>
        <p:blipFill>
          <a:blip r:embed="rId3"/>
          <a:stretch>
            <a:fillRect/>
          </a:stretch>
        </p:blipFill>
        <p:spPr>
          <a:xfrm>
            <a:off x="9144000" y="2133600"/>
            <a:ext cx="2066925" cy="1990725"/>
          </a:xfrm>
          <a:prstGeom prst="rect">
            <a:avLst/>
          </a:prstGeom>
        </p:spPr>
      </p:pic>
    </p:spTree>
    <p:extLst>
      <p:ext uri="{BB962C8B-B14F-4D97-AF65-F5344CB8AC3E}">
        <p14:creationId xmlns:p14="http://schemas.microsoft.com/office/powerpoint/2010/main" val="35964872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TECHNICAL TEAM</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DD44D0B-4E06-44E6-BFA7-2BE240B9FEA9}"/>
              </a:ext>
            </a:extLst>
          </p:cNvPr>
          <p:cNvSpPr>
            <a:spLocks noGrp="1"/>
          </p:cNvSpPr>
          <p:nvPr>
            <p:ph idx="1"/>
          </p:nvPr>
        </p:nvSpPr>
        <p:spPr>
          <a:xfrm>
            <a:off x="533400" y="1253214"/>
            <a:ext cx="11430000" cy="4690386"/>
          </a:xfrm>
        </p:spPr>
        <p:txBody>
          <a:bodyPr>
            <a:normAutofit fontScale="85000" lnSpcReduction="20000"/>
          </a:bodyPr>
          <a:lstStyle/>
          <a:p>
            <a:pPr marL="0" indent="0" fontAlgn="base">
              <a:lnSpc>
                <a:spcPct val="120000"/>
              </a:lnSpc>
              <a:spcBef>
                <a:spcPts val="0"/>
              </a:spcBef>
              <a:buNone/>
            </a:pPr>
            <a:r>
              <a:rPr lang="en-US" sz="1900" dirty="0">
                <a:solidFill>
                  <a:schemeClr val="tx1">
                    <a:lumMod val="65000"/>
                    <a:lumOff val="35000"/>
                  </a:schemeClr>
                </a:solidFill>
              </a:rPr>
              <a:t>The technical team is in charge of the intellectual leadership and guidance around the following:</a:t>
            </a:r>
          </a:p>
          <a:p>
            <a:pPr lvl="1" fontAlgn="base">
              <a:lnSpc>
                <a:spcPct val="120000"/>
              </a:lnSpc>
              <a:spcBef>
                <a:spcPts val="0"/>
              </a:spcBef>
            </a:pPr>
            <a:r>
              <a:rPr lang="en-US" sz="1900" dirty="0">
                <a:solidFill>
                  <a:schemeClr val="tx1">
                    <a:lumMod val="65000"/>
                    <a:lumOff val="35000"/>
                  </a:schemeClr>
                </a:solidFill>
              </a:rPr>
              <a:t>Testing issues, challenges, procurement;</a:t>
            </a:r>
          </a:p>
          <a:p>
            <a:pPr lvl="1" fontAlgn="base">
              <a:lnSpc>
                <a:spcPct val="120000"/>
              </a:lnSpc>
              <a:spcBef>
                <a:spcPts val="0"/>
              </a:spcBef>
            </a:pPr>
            <a:r>
              <a:rPr lang="en-US" sz="1900" dirty="0">
                <a:solidFill>
                  <a:schemeClr val="tx1">
                    <a:lumMod val="65000"/>
                    <a:lumOff val="35000"/>
                  </a:schemeClr>
                </a:solidFill>
              </a:rPr>
              <a:t>Treatment protocols; </a:t>
            </a:r>
          </a:p>
          <a:p>
            <a:pPr lvl="1" fontAlgn="base">
              <a:lnSpc>
                <a:spcPct val="120000"/>
              </a:lnSpc>
              <a:spcBef>
                <a:spcPts val="0"/>
              </a:spcBef>
            </a:pPr>
            <a:r>
              <a:rPr lang="en-US" sz="1900" dirty="0">
                <a:solidFill>
                  <a:schemeClr val="tx1">
                    <a:lumMod val="65000"/>
                    <a:lumOff val="35000"/>
                  </a:schemeClr>
                </a:solidFill>
              </a:rPr>
              <a:t>Isolation centers, ICUs, </a:t>
            </a:r>
          </a:p>
          <a:p>
            <a:pPr lvl="1" fontAlgn="base">
              <a:lnSpc>
                <a:spcPct val="120000"/>
              </a:lnSpc>
              <a:spcBef>
                <a:spcPts val="0"/>
              </a:spcBef>
            </a:pPr>
            <a:r>
              <a:rPr lang="en-US" sz="1900" dirty="0">
                <a:solidFill>
                  <a:schemeClr val="tx1">
                    <a:lumMod val="65000"/>
                    <a:lumOff val="35000"/>
                  </a:schemeClr>
                </a:solidFill>
              </a:rPr>
              <a:t>Training, Protection gear for medical and health workers, </a:t>
            </a:r>
          </a:p>
          <a:p>
            <a:pPr lvl="1" fontAlgn="base">
              <a:lnSpc>
                <a:spcPct val="120000"/>
              </a:lnSpc>
              <a:spcBef>
                <a:spcPts val="0"/>
              </a:spcBef>
            </a:pPr>
            <a:r>
              <a:rPr lang="en-US" sz="1900" dirty="0">
                <a:solidFill>
                  <a:schemeClr val="tx1">
                    <a:lumMod val="65000"/>
                    <a:lumOff val="35000"/>
                  </a:schemeClr>
                </a:solidFill>
              </a:rPr>
              <a:t>Disinfection of public spaces, </a:t>
            </a:r>
          </a:p>
          <a:p>
            <a:pPr lvl="1" fontAlgn="base">
              <a:lnSpc>
                <a:spcPct val="120000"/>
              </a:lnSpc>
              <a:spcBef>
                <a:spcPts val="0"/>
              </a:spcBef>
            </a:pPr>
            <a:r>
              <a:rPr lang="en-US" sz="1900" dirty="0">
                <a:solidFill>
                  <a:schemeClr val="tx1">
                    <a:lumMod val="65000"/>
                    <a:lumOff val="35000"/>
                  </a:schemeClr>
                </a:solidFill>
              </a:rPr>
              <a:t>Liaison with Abuja</a:t>
            </a:r>
          </a:p>
          <a:p>
            <a:pPr marL="0" indent="0">
              <a:lnSpc>
                <a:spcPct val="120000"/>
              </a:lnSpc>
              <a:spcBef>
                <a:spcPts val="0"/>
              </a:spcBef>
              <a:buNone/>
            </a:pPr>
            <a:endParaRPr lang="en-US" sz="2800" b="1" u="sng" dirty="0">
              <a:solidFill>
                <a:schemeClr val="tx1">
                  <a:lumMod val="65000"/>
                  <a:lumOff val="35000"/>
                </a:schemeClr>
              </a:solidFill>
            </a:endParaRPr>
          </a:p>
          <a:p>
            <a:pPr marL="0" indent="0">
              <a:lnSpc>
                <a:spcPct val="120000"/>
              </a:lnSpc>
              <a:spcBef>
                <a:spcPts val="0"/>
              </a:spcBef>
              <a:buNone/>
            </a:pPr>
            <a:r>
              <a:rPr lang="en-US" sz="3300" b="1" u="sng" dirty="0">
                <a:solidFill>
                  <a:schemeClr val="tx1">
                    <a:lumMod val="65000"/>
                    <a:lumOff val="35000"/>
                  </a:schemeClr>
                </a:solidFill>
              </a:rPr>
              <a:t>Members of this team include:</a:t>
            </a:r>
          </a:p>
          <a:p>
            <a:pPr lvl="1">
              <a:lnSpc>
                <a:spcPct val="120000"/>
              </a:lnSpc>
              <a:spcBef>
                <a:spcPts val="0"/>
              </a:spcBef>
              <a:buFont typeface="Courier New" panose="02070309020205020404" pitchFamily="49" charset="0"/>
              <a:buChar char="o"/>
            </a:pPr>
            <a:r>
              <a:rPr lang="en-US" sz="1400" dirty="0">
                <a:solidFill>
                  <a:schemeClr val="tx1">
                    <a:lumMod val="65000"/>
                    <a:lumOff val="35000"/>
                  </a:schemeClr>
                </a:solidFill>
              </a:rPr>
              <a:t>Dr. </a:t>
            </a:r>
            <a:r>
              <a:rPr lang="en-US" sz="1400" dirty="0" err="1">
                <a:solidFill>
                  <a:schemeClr val="tx1">
                    <a:lumMod val="65000"/>
                    <a:lumOff val="35000"/>
                  </a:schemeClr>
                </a:solidFill>
              </a:rPr>
              <a:t>Chikwe</a:t>
            </a:r>
            <a:r>
              <a:rPr lang="en-US" sz="1400" dirty="0">
                <a:solidFill>
                  <a:schemeClr val="tx1">
                    <a:lumMod val="65000"/>
                    <a:lumOff val="35000"/>
                  </a:schemeClr>
                </a:solidFill>
              </a:rPr>
              <a:t> </a:t>
            </a:r>
            <a:r>
              <a:rPr lang="en-US" sz="1400" dirty="0" err="1">
                <a:solidFill>
                  <a:schemeClr val="tx1">
                    <a:lumMod val="65000"/>
                    <a:lumOff val="35000"/>
                  </a:schemeClr>
                </a:solidFill>
              </a:rPr>
              <a:t>Ihekweazu</a:t>
            </a:r>
            <a:r>
              <a:rPr lang="en-US" sz="1400" dirty="0">
                <a:solidFill>
                  <a:schemeClr val="tx1">
                    <a:lumMod val="65000"/>
                    <a:lumOff val="35000"/>
                  </a:schemeClr>
                </a:solidFill>
              </a:rPr>
              <a:t> (NCDC)</a:t>
            </a:r>
          </a:p>
          <a:p>
            <a:pPr lvl="1">
              <a:lnSpc>
                <a:spcPct val="120000"/>
              </a:lnSpc>
              <a:spcBef>
                <a:spcPts val="0"/>
              </a:spcBef>
              <a:buFont typeface="Courier New" panose="02070309020205020404" pitchFamily="49" charset="0"/>
              <a:buChar char="o"/>
            </a:pPr>
            <a:r>
              <a:rPr lang="en-US" sz="1400" dirty="0">
                <a:solidFill>
                  <a:schemeClr val="tx1">
                    <a:lumMod val="65000"/>
                    <a:lumOff val="35000"/>
                  </a:schemeClr>
                </a:solidFill>
              </a:rPr>
              <a:t>Prof. Akin Abayomi (Lagos State Commissioner for Health), </a:t>
            </a:r>
          </a:p>
          <a:p>
            <a:pPr lvl="1">
              <a:lnSpc>
                <a:spcPct val="120000"/>
              </a:lnSpc>
              <a:spcBef>
                <a:spcPts val="0"/>
              </a:spcBef>
              <a:buFont typeface="Courier New" panose="02070309020205020404" pitchFamily="49" charset="0"/>
              <a:buChar char="o"/>
            </a:pPr>
            <a:r>
              <a:rPr lang="en-US" sz="1400" dirty="0">
                <a:solidFill>
                  <a:schemeClr val="tx1">
                    <a:lumMod val="65000"/>
                    <a:lumOff val="35000"/>
                  </a:schemeClr>
                </a:solidFill>
              </a:rPr>
              <a:t>Dr Sani Aliyu (Presidential Taskforce COVID</a:t>
            </a:r>
          </a:p>
          <a:p>
            <a:pPr lvl="1">
              <a:lnSpc>
                <a:spcPct val="120000"/>
              </a:lnSpc>
              <a:spcBef>
                <a:spcPts val="0"/>
              </a:spcBef>
              <a:buFont typeface="Courier New" panose="02070309020205020404" pitchFamily="49" charset="0"/>
              <a:buChar char="o"/>
            </a:pPr>
            <a:r>
              <a:rPr lang="en-US" sz="1400" dirty="0" err="1">
                <a:solidFill>
                  <a:schemeClr val="tx1">
                    <a:lumMod val="65000"/>
                    <a:lumOff val="35000"/>
                  </a:schemeClr>
                </a:solidFill>
              </a:rPr>
              <a:t>Dhamari</a:t>
            </a:r>
            <a:r>
              <a:rPr lang="en-US" sz="1400" dirty="0">
                <a:solidFill>
                  <a:schemeClr val="tx1">
                    <a:lumMod val="65000"/>
                    <a:lumOff val="35000"/>
                  </a:schemeClr>
                </a:solidFill>
              </a:rPr>
              <a:t> Naidoo (WHO), </a:t>
            </a:r>
          </a:p>
          <a:p>
            <a:pPr lvl="1">
              <a:lnSpc>
                <a:spcPct val="120000"/>
              </a:lnSpc>
              <a:spcBef>
                <a:spcPts val="0"/>
              </a:spcBef>
              <a:buFont typeface="Courier New" panose="02070309020205020404" pitchFamily="49" charset="0"/>
              <a:buChar char="o"/>
            </a:pPr>
            <a:r>
              <a:rPr lang="en-US" sz="1400" dirty="0">
                <a:solidFill>
                  <a:schemeClr val="tx1">
                    <a:lumMod val="65000"/>
                    <a:lumOff val="35000"/>
                  </a:schemeClr>
                </a:solidFill>
              </a:rPr>
              <a:t>Dr Christian </a:t>
            </a:r>
            <a:r>
              <a:rPr lang="en-US" sz="1400" dirty="0" err="1">
                <a:solidFill>
                  <a:schemeClr val="tx1">
                    <a:lumMod val="65000"/>
                    <a:lumOff val="35000"/>
                  </a:schemeClr>
                </a:solidFill>
              </a:rPr>
              <a:t>Happi</a:t>
            </a:r>
            <a:r>
              <a:rPr lang="en-US" sz="1400" dirty="0">
                <a:solidFill>
                  <a:schemeClr val="tx1">
                    <a:lumMod val="65000"/>
                    <a:lumOff val="35000"/>
                  </a:schemeClr>
                </a:solidFill>
              </a:rPr>
              <a:t>, (renowned microbiologist  - who sequenced the Covid-19 genome in Nigeria), </a:t>
            </a:r>
          </a:p>
          <a:p>
            <a:pPr lvl="1">
              <a:lnSpc>
                <a:spcPct val="120000"/>
              </a:lnSpc>
              <a:spcBef>
                <a:spcPts val="0"/>
              </a:spcBef>
              <a:buFont typeface="Courier New" panose="02070309020205020404" pitchFamily="49" charset="0"/>
              <a:buChar char="o"/>
            </a:pPr>
            <a:r>
              <a:rPr lang="en-US" sz="1400" dirty="0">
                <a:solidFill>
                  <a:schemeClr val="tx1">
                    <a:lumMod val="65000"/>
                    <a:lumOff val="35000"/>
                  </a:schemeClr>
                </a:solidFill>
              </a:rPr>
              <a:t>Dr. Phillip </a:t>
            </a:r>
            <a:r>
              <a:rPr lang="en-US" sz="1400" dirty="0" err="1">
                <a:solidFill>
                  <a:schemeClr val="tx1">
                    <a:lumMod val="65000"/>
                    <a:lumOff val="35000"/>
                  </a:schemeClr>
                </a:solidFill>
              </a:rPr>
              <a:t>Onyebujoh</a:t>
            </a:r>
            <a:r>
              <a:rPr lang="en-US" sz="1400" dirty="0">
                <a:solidFill>
                  <a:schemeClr val="tx1">
                    <a:lumMod val="65000"/>
                    <a:lumOff val="35000"/>
                  </a:schemeClr>
                </a:solidFill>
              </a:rPr>
              <a:t>, (Infectious disease specialist), </a:t>
            </a:r>
          </a:p>
          <a:p>
            <a:pPr lvl="1">
              <a:lnSpc>
                <a:spcPct val="120000"/>
              </a:lnSpc>
              <a:spcBef>
                <a:spcPts val="0"/>
              </a:spcBef>
              <a:buFont typeface="Courier New" panose="02070309020205020404" pitchFamily="49" charset="0"/>
              <a:buChar char="o"/>
            </a:pPr>
            <a:r>
              <a:rPr lang="en-US" sz="1400" dirty="0">
                <a:solidFill>
                  <a:schemeClr val="tx1">
                    <a:lumMod val="65000"/>
                    <a:lumOff val="35000"/>
                  </a:schemeClr>
                </a:solidFill>
              </a:rPr>
              <a:t>Dr. Paulin </a:t>
            </a:r>
            <a:r>
              <a:rPr lang="en-US" sz="1400" dirty="0" err="1">
                <a:solidFill>
                  <a:schemeClr val="tx1">
                    <a:lumMod val="65000"/>
                    <a:lumOff val="35000"/>
                  </a:schemeClr>
                </a:solidFill>
              </a:rPr>
              <a:t>Basinga</a:t>
            </a:r>
            <a:r>
              <a:rPr lang="en-US" sz="1400" dirty="0">
                <a:solidFill>
                  <a:schemeClr val="tx1">
                    <a:lumMod val="65000"/>
                    <a:lumOff val="35000"/>
                  </a:schemeClr>
                </a:solidFill>
              </a:rPr>
              <a:t> (Bill and Melinda Gates Foundation),</a:t>
            </a:r>
          </a:p>
          <a:p>
            <a:pPr lvl="1">
              <a:lnSpc>
                <a:spcPct val="120000"/>
              </a:lnSpc>
              <a:spcBef>
                <a:spcPts val="0"/>
              </a:spcBef>
              <a:buFont typeface="Courier New" panose="02070309020205020404" pitchFamily="49" charset="0"/>
              <a:buChar char="o"/>
            </a:pPr>
            <a:r>
              <a:rPr lang="en-US" sz="1400" dirty="0">
                <a:solidFill>
                  <a:schemeClr val="tx1">
                    <a:lumMod val="65000"/>
                    <a:lumOff val="35000"/>
                  </a:schemeClr>
                </a:solidFill>
              </a:rPr>
              <a:t>Dr Yemi Johnson (First Cardiology Consultants)</a:t>
            </a:r>
          </a:p>
          <a:p>
            <a:pPr lvl="1">
              <a:lnSpc>
                <a:spcPct val="120000"/>
              </a:lnSpc>
              <a:spcBef>
                <a:spcPts val="0"/>
              </a:spcBef>
              <a:buFont typeface="Courier New" panose="02070309020205020404" pitchFamily="49" charset="0"/>
              <a:buChar char="o"/>
            </a:pPr>
            <a:r>
              <a:rPr lang="en-US" sz="1400" i="1" dirty="0">
                <a:solidFill>
                  <a:schemeClr val="tx1">
                    <a:lumMod val="65000"/>
                    <a:lumOff val="35000"/>
                  </a:schemeClr>
                </a:solidFill>
              </a:rPr>
              <a:t>Zouera Youssoufou (Aliko Dangote Foundation), </a:t>
            </a:r>
          </a:p>
          <a:p>
            <a:pPr lvl="1">
              <a:lnSpc>
                <a:spcPct val="120000"/>
              </a:lnSpc>
              <a:spcBef>
                <a:spcPts val="0"/>
              </a:spcBef>
              <a:buFont typeface="Courier New" panose="02070309020205020404" pitchFamily="49" charset="0"/>
              <a:buChar char="o"/>
            </a:pPr>
            <a:r>
              <a:rPr lang="en-US" sz="1400" i="1" dirty="0" err="1">
                <a:solidFill>
                  <a:schemeClr val="tx1">
                    <a:lumMod val="65000"/>
                    <a:lumOff val="35000"/>
                  </a:schemeClr>
                </a:solidFill>
              </a:rPr>
              <a:t>Omobolanle</a:t>
            </a:r>
            <a:r>
              <a:rPr lang="en-US" sz="1400" i="1" dirty="0">
                <a:solidFill>
                  <a:schemeClr val="tx1">
                    <a:lumMod val="65000"/>
                    <a:lumOff val="35000"/>
                  </a:schemeClr>
                </a:solidFill>
              </a:rPr>
              <a:t> Victor-</a:t>
            </a:r>
            <a:r>
              <a:rPr lang="en-US" sz="1400" i="1" dirty="0" err="1">
                <a:solidFill>
                  <a:schemeClr val="tx1">
                    <a:lumMod val="65000"/>
                    <a:lumOff val="35000"/>
                  </a:schemeClr>
                </a:solidFill>
              </a:rPr>
              <a:t>Laniyan</a:t>
            </a:r>
            <a:r>
              <a:rPr lang="en-US" sz="1400" i="1" dirty="0">
                <a:solidFill>
                  <a:schemeClr val="tx1">
                    <a:lumMod val="65000"/>
                    <a:lumOff val="35000"/>
                  </a:schemeClr>
                </a:solidFill>
              </a:rPr>
              <a:t> (Access Bank)</a:t>
            </a:r>
          </a:p>
        </p:txBody>
      </p:sp>
      <p:pic>
        <p:nvPicPr>
          <p:cNvPr id="7" name="Picture 6">
            <a:extLst>
              <a:ext uri="{FF2B5EF4-FFF2-40B4-BE49-F238E27FC236}">
                <a16:creationId xmlns:a16="http://schemas.microsoft.com/office/drawing/2014/main" id="{2FC0CCCC-44F1-4EF0-A2F3-12B15C9B1551}"/>
              </a:ext>
            </a:extLst>
          </p:cNvPr>
          <p:cNvPicPr>
            <a:picLocks noChangeAspect="1"/>
          </p:cNvPicPr>
          <p:nvPr/>
        </p:nvPicPr>
        <p:blipFill>
          <a:blip r:embed="rId3"/>
          <a:stretch>
            <a:fillRect/>
          </a:stretch>
        </p:blipFill>
        <p:spPr>
          <a:xfrm>
            <a:off x="9144000" y="2133600"/>
            <a:ext cx="2066925" cy="1990725"/>
          </a:xfrm>
          <a:prstGeom prst="rect">
            <a:avLst/>
          </a:prstGeom>
        </p:spPr>
      </p:pic>
    </p:spTree>
    <p:extLst>
      <p:ext uri="{BB962C8B-B14F-4D97-AF65-F5344CB8AC3E}">
        <p14:creationId xmlns:p14="http://schemas.microsoft.com/office/powerpoint/2010/main" val="1352094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OPERATIONS TEAM</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Content Placeholder 2">
            <a:extLst>
              <a:ext uri="{FF2B5EF4-FFF2-40B4-BE49-F238E27FC236}">
                <a16:creationId xmlns:a16="http://schemas.microsoft.com/office/drawing/2014/main" id="{0DD44D0B-4E06-44E6-BFA7-2BE240B9FEA9}"/>
              </a:ext>
            </a:extLst>
          </p:cNvPr>
          <p:cNvSpPr>
            <a:spLocks noGrp="1"/>
          </p:cNvSpPr>
          <p:nvPr>
            <p:ph idx="1"/>
          </p:nvPr>
        </p:nvSpPr>
        <p:spPr>
          <a:xfrm>
            <a:off x="533400" y="1253214"/>
            <a:ext cx="8610600" cy="4690386"/>
          </a:xfrm>
        </p:spPr>
        <p:txBody>
          <a:bodyPr>
            <a:normAutofit fontScale="92500" lnSpcReduction="10000"/>
          </a:bodyPr>
          <a:lstStyle/>
          <a:p>
            <a:pPr marL="0" lvl="0" indent="0">
              <a:buNone/>
            </a:pPr>
            <a:r>
              <a:rPr lang="en-US" sz="3900" dirty="0">
                <a:solidFill>
                  <a:schemeClr val="tx1">
                    <a:lumMod val="65000"/>
                    <a:lumOff val="35000"/>
                  </a:schemeClr>
                </a:solidFill>
              </a:rPr>
              <a:t>The operations team will be responsible for:</a:t>
            </a:r>
          </a:p>
          <a:p>
            <a:pPr lvl="1" fontAlgn="base">
              <a:lnSpc>
                <a:spcPct val="120000"/>
              </a:lnSpc>
              <a:spcBef>
                <a:spcPts val="0"/>
              </a:spcBef>
            </a:pPr>
            <a:r>
              <a:rPr lang="en-US" sz="2400" dirty="0">
                <a:solidFill>
                  <a:schemeClr val="tx1">
                    <a:lumMod val="65000"/>
                    <a:lumOff val="35000"/>
                  </a:schemeClr>
                </a:solidFill>
              </a:rPr>
              <a:t>Project management and Delivery oversight</a:t>
            </a:r>
          </a:p>
          <a:p>
            <a:pPr lvl="1" fontAlgn="base">
              <a:lnSpc>
                <a:spcPct val="120000"/>
              </a:lnSpc>
              <a:spcBef>
                <a:spcPts val="0"/>
              </a:spcBef>
            </a:pPr>
            <a:r>
              <a:rPr lang="en-US" sz="2400" dirty="0">
                <a:solidFill>
                  <a:schemeClr val="tx1">
                    <a:lumMod val="65000"/>
                    <a:lumOff val="35000"/>
                  </a:schemeClr>
                </a:solidFill>
              </a:rPr>
              <a:t>Logistics</a:t>
            </a:r>
          </a:p>
          <a:p>
            <a:pPr lvl="1" fontAlgn="base">
              <a:lnSpc>
                <a:spcPct val="120000"/>
              </a:lnSpc>
              <a:spcBef>
                <a:spcPts val="0"/>
              </a:spcBef>
            </a:pPr>
            <a:r>
              <a:rPr lang="en-US" sz="2400" dirty="0">
                <a:solidFill>
                  <a:schemeClr val="tx1">
                    <a:lumMod val="65000"/>
                    <a:lumOff val="35000"/>
                  </a:schemeClr>
                </a:solidFill>
              </a:rPr>
              <a:t>Human Resource Recruitment for the Isolation centers and labs</a:t>
            </a:r>
            <a:endParaRPr lang="en-US" sz="2800" b="1" u="sng" dirty="0">
              <a:solidFill>
                <a:schemeClr val="tx1">
                  <a:lumMod val="65000"/>
                  <a:lumOff val="35000"/>
                </a:schemeClr>
              </a:solidFill>
            </a:endParaRPr>
          </a:p>
          <a:p>
            <a:pPr marL="0" indent="0">
              <a:lnSpc>
                <a:spcPct val="120000"/>
              </a:lnSpc>
              <a:spcBef>
                <a:spcPts val="0"/>
              </a:spcBef>
              <a:buNone/>
            </a:pPr>
            <a:endParaRPr lang="en-US" sz="2800" b="1" u="sng" dirty="0">
              <a:solidFill>
                <a:schemeClr val="tx1">
                  <a:lumMod val="65000"/>
                  <a:lumOff val="35000"/>
                </a:schemeClr>
              </a:solidFill>
            </a:endParaRPr>
          </a:p>
          <a:p>
            <a:pPr marL="0" indent="0">
              <a:buNone/>
            </a:pPr>
            <a:r>
              <a:rPr lang="en-US" b="1" u="sng" dirty="0">
                <a:solidFill>
                  <a:schemeClr val="tx1">
                    <a:lumMod val="65000"/>
                    <a:lumOff val="35000"/>
                  </a:schemeClr>
                </a:solidFill>
              </a:rPr>
              <a:t>Members of this team include </a:t>
            </a:r>
            <a:r>
              <a:rPr lang="en-US" b="1" dirty="0">
                <a:solidFill>
                  <a:schemeClr val="tx1">
                    <a:lumMod val="65000"/>
                    <a:lumOff val="35000"/>
                  </a:schemeClr>
                </a:solidFill>
              </a:rPr>
              <a:t>among others:</a:t>
            </a:r>
          </a:p>
          <a:p>
            <a:pPr marL="0" indent="0">
              <a:buNone/>
            </a:pPr>
            <a:r>
              <a:rPr lang="en-US" b="1" dirty="0">
                <a:solidFill>
                  <a:schemeClr val="tx1">
                    <a:lumMod val="65000"/>
                    <a:lumOff val="35000"/>
                  </a:schemeClr>
                </a:solidFill>
              </a:rPr>
              <a:t> </a:t>
            </a:r>
          </a:p>
          <a:p>
            <a:pPr marL="0" indent="0" algn="just">
              <a:buNone/>
            </a:pPr>
            <a:r>
              <a:rPr lang="en-US" sz="2800" dirty="0">
                <a:solidFill>
                  <a:schemeClr val="tx1">
                    <a:lumMod val="65000"/>
                    <a:lumOff val="35000"/>
                  </a:schemeClr>
                </a:solidFill>
              </a:rPr>
              <a:t>CBN, Access Bank, Aliko Dangote Foundation, Dangote Industries, MTN, Nigerian Breweries, Zenith Bank, GTB, Union Bank, Stanbic, Ecobank, Fidelity, ACT Foundation, Channels TV, BUA group,  First Bank</a:t>
            </a:r>
            <a:endParaRPr lang="en-NG" sz="2800" dirty="0">
              <a:solidFill>
                <a:schemeClr val="tx1">
                  <a:lumMod val="65000"/>
                  <a:lumOff val="35000"/>
                </a:schemeClr>
              </a:solidFill>
            </a:endParaRPr>
          </a:p>
        </p:txBody>
      </p:sp>
      <p:pic>
        <p:nvPicPr>
          <p:cNvPr id="7" name="Picture 6">
            <a:extLst>
              <a:ext uri="{FF2B5EF4-FFF2-40B4-BE49-F238E27FC236}">
                <a16:creationId xmlns:a16="http://schemas.microsoft.com/office/drawing/2014/main" id="{2FC0CCCC-44F1-4EF0-A2F3-12B15C9B1551}"/>
              </a:ext>
            </a:extLst>
          </p:cNvPr>
          <p:cNvPicPr>
            <a:picLocks noChangeAspect="1"/>
          </p:cNvPicPr>
          <p:nvPr/>
        </p:nvPicPr>
        <p:blipFill>
          <a:blip r:embed="rId3"/>
          <a:stretch>
            <a:fillRect/>
          </a:stretch>
        </p:blipFill>
        <p:spPr>
          <a:xfrm>
            <a:off x="9144000" y="2133600"/>
            <a:ext cx="2066925" cy="1990725"/>
          </a:xfrm>
          <a:prstGeom prst="rect">
            <a:avLst/>
          </a:prstGeom>
        </p:spPr>
      </p:pic>
    </p:spTree>
    <p:extLst>
      <p:ext uri="{BB962C8B-B14F-4D97-AF65-F5344CB8AC3E}">
        <p14:creationId xmlns:p14="http://schemas.microsoft.com/office/powerpoint/2010/main" val="2424345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743201" y="1905000"/>
            <a:ext cx="5595551" cy="2819400"/>
          </a:xfrm>
        </p:spPr>
        <p:txBody>
          <a:bodyPr>
            <a:normAutofit fontScale="90000"/>
          </a:bodyPr>
          <a:lstStyle/>
          <a:p>
            <a:pPr algn="l"/>
            <a:r>
              <a:rPr lang="en-US" sz="6900" b="1" dirty="0">
                <a:solidFill>
                  <a:schemeClr val="bg1"/>
                </a:solidFill>
                <a:latin typeface="Arial MT Black" pitchFamily="2" charset="0"/>
              </a:rPr>
              <a:t>CACOVID</a:t>
            </a:r>
            <a:r>
              <a:rPr lang="en-US" sz="6700" dirty="0">
                <a:solidFill>
                  <a:schemeClr val="bg1"/>
                </a:solidFill>
                <a:latin typeface="Arial MT Black" pitchFamily="2" charset="0"/>
              </a:rPr>
              <a:t> </a:t>
            </a:r>
            <a:br>
              <a:rPr lang="en-US" dirty="0">
                <a:solidFill>
                  <a:schemeClr val="bg1"/>
                </a:solidFill>
                <a:latin typeface="Arial MT Black" pitchFamily="2" charset="0"/>
              </a:rPr>
            </a:br>
            <a:r>
              <a:rPr lang="en-US" sz="3900" dirty="0">
                <a:solidFill>
                  <a:schemeClr val="bg1"/>
                </a:solidFill>
                <a:latin typeface="Arial MT Black" pitchFamily="2" charset="0"/>
              </a:rPr>
              <a:t>PRESENTATION TEMPLATE </a:t>
            </a:r>
            <a:br>
              <a:rPr lang="en-US" sz="3900" dirty="0">
                <a:solidFill>
                  <a:schemeClr val="bg1"/>
                </a:solidFill>
                <a:latin typeface="Arial MT Black" pitchFamily="2" charset="0"/>
              </a:rPr>
            </a:br>
            <a:r>
              <a:rPr lang="en-US" sz="3900" dirty="0">
                <a:solidFill>
                  <a:schemeClr val="bg1"/>
                </a:solidFill>
                <a:latin typeface="Arial MT Black" pitchFamily="2" charset="0"/>
              </a:rPr>
              <a:t>2020</a:t>
            </a:r>
          </a:p>
        </p:txBody>
      </p:sp>
      <p:sp>
        <p:nvSpPr>
          <p:cNvPr id="4" name="Rectangle 3"/>
          <p:cNvSpPr/>
          <p:nvPr/>
        </p:nvSpPr>
        <p:spPr>
          <a:xfrm>
            <a:off x="4797738" y="4833147"/>
            <a:ext cx="2748925" cy="7919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6" name="Picture 5">
            <a:extLst>
              <a:ext uri="{FF2B5EF4-FFF2-40B4-BE49-F238E27FC236}">
                <a16:creationId xmlns:a16="http://schemas.microsoft.com/office/drawing/2014/main" id="{0E5702D3-7D86-4B8C-9789-49A471ED3DDF}"/>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l="15000" r="25473" b="48814"/>
          <a:stretch/>
        </p:blipFill>
        <p:spPr>
          <a:xfrm>
            <a:off x="4797738" y="1790805"/>
            <a:ext cx="3804275" cy="2299451"/>
          </a:xfrm>
          <a:prstGeom prst="rect">
            <a:avLst/>
          </a:prstGeom>
        </p:spPr>
      </p:pic>
      <p:sp>
        <p:nvSpPr>
          <p:cNvPr id="5" name="Rectangle 4">
            <a:extLst>
              <a:ext uri="{FF2B5EF4-FFF2-40B4-BE49-F238E27FC236}">
                <a16:creationId xmlns:a16="http://schemas.microsoft.com/office/drawing/2014/main" id="{48ADD76D-A7C9-4FA7-AF7D-84E53DF9E100}"/>
              </a:ext>
            </a:extLst>
          </p:cNvPr>
          <p:cNvSpPr/>
          <p:nvPr/>
        </p:nvSpPr>
        <p:spPr>
          <a:xfrm>
            <a:off x="4684485" y="4128522"/>
            <a:ext cx="3917528" cy="707886"/>
          </a:xfrm>
          <a:prstGeom prst="rect">
            <a:avLst/>
          </a:prstGeom>
        </p:spPr>
        <p:txBody>
          <a:bodyPr wrap="square">
            <a:spAutoFit/>
          </a:bodyPr>
          <a:lstStyle/>
          <a:p>
            <a:r>
              <a:rPr lang="en-US" sz="4000" dirty="0">
                <a:solidFill>
                  <a:schemeClr val="tx1">
                    <a:lumMod val="50000"/>
                    <a:lumOff val="50000"/>
                  </a:schemeClr>
                </a:solidFill>
                <a:latin typeface="Arial MT Black" pitchFamily="2" charset="0"/>
              </a:rPr>
              <a:t>THANK YOU</a:t>
            </a:r>
          </a:p>
        </p:txBody>
      </p:sp>
    </p:spTree>
    <p:extLst>
      <p:ext uri="{BB962C8B-B14F-4D97-AF65-F5344CB8AC3E}">
        <p14:creationId xmlns:p14="http://schemas.microsoft.com/office/powerpoint/2010/main" val="25577683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MISSION</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C148D89-E8AE-46CF-B308-69F6645BC77E}"/>
              </a:ext>
            </a:extLst>
          </p:cNvPr>
          <p:cNvSpPr/>
          <p:nvPr/>
        </p:nvSpPr>
        <p:spPr>
          <a:xfrm>
            <a:off x="533400" y="1501447"/>
            <a:ext cx="6096000" cy="3416320"/>
          </a:xfrm>
          <a:prstGeom prst="rect">
            <a:avLst/>
          </a:prstGeom>
        </p:spPr>
        <p:txBody>
          <a:bodyPr>
            <a:spAutoFit/>
          </a:bodyPr>
          <a:lstStyle/>
          <a:p>
            <a:r>
              <a:rPr lang="en-US" sz="3600" b="1" dirty="0">
                <a:solidFill>
                  <a:schemeClr val="tx1">
                    <a:lumMod val="65000"/>
                    <a:lumOff val="35000"/>
                  </a:schemeClr>
                </a:solidFill>
              </a:rPr>
              <a:t>Supporting Government’s effort in the fight against the unfolding Covid-19 crisis in Nigeria</a:t>
            </a:r>
          </a:p>
          <a:p>
            <a:endParaRPr lang="en-US" sz="3600" b="1" dirty="0">
              <a:solidFill>
                <a:schemeClr val="tx1">
                  <a:lumMod val="65000"/>
                  <a:lumOff val="35000"/>
                </a:schemeClr>
              </a:solidFill>
            </a:endParaRPr>
          </a:p>
          <a:p>
            <a:r>
              <a:rPr lang="en-US" sz="3600" b="1" dirty="0">
                <a:solidFill>
                  <a:schemeClr val="tx1">
                    <a:lumMod val="65000"/>
                    <a:lumOff val="35000"/>
                  </a:schemeClr>
                </a:solidFill>
              </a:rPr>
              <a:t>March 2020</a:t>
            </a:r>
            <a:endParaRPr lang="en-US" sz="2800" b="1" dirty="0">
              <a:solidFill>
                <a:schemeClr val="tx1">
                  <a:lumMod val="65000"/>
                  <a:lumOff val="35000"/>
                </a:schemeClr>
              </a:solidFill>
            </a:endParaRPr>
          </a:p>
        </p:txBody>
      </p:sp>
      <p:pic>
        <p:nvPicPr>
          <p:cNvPr id="8" name="Picture 7">
            <a:extLst>
              <a:ext uri="{FF2B5EF4-FFF2-40B4-BE49-F238E27FC236}">
                <a16:creationId xmlns:a16="http://schemas.microsoft.com/office/drawing/2014/main" id="{D732744B-D5B7-44DD-982C-0A61589D8FC8}"/>
              </a:ext>
            </a:extLst>
          </p:cNvPr>
          <p:cNvPicPr>
            <a:picLocks noChangeAspect="1"/>
          </p:cNvPicPr>
          <p:nvPr/>
        </p:nvPicPr>
        <p:blipFill>
          <a:blip r:embed="rId3"/>
          <a:stretch>
            <a:fillRect/>
          </a:stretch>
        </p:blipFill>
        <p:spPr>
          <a:xfrm>
            <a:off x="7696200" y="1066800"/>
            <a:ext cx="3060457" cy="4511431"/>
          </a:xfrm>
          <a:prstGeom prst="rect">
            <a:avLst/>
          </a:prstGeom>
        </p:spPr>
      </p:pic>
    </p:spTree>
    <p:extLst>
      <p:ext uri="{BB962C8B-B14F-4D97-AF65-F5344CB8AC3E}">
        <p14:creationId xmlns:p14="http://schemas.microsoft.com/office/powerpoint/2010/main" val="2399189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WHAT IS COVID?</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515275FA-02D8-4D7B-AC22-8E37F23DD558}"/>
              </a:ext>
            </a:extLst>
          </p:cNvPr>
          <p:cNvSpPr>
            <a:spLocks noGrp="1"/>
          </p:cNvSpPr>
          <p:nvPr>
            <p:ph idx="1"/>
          </p:nvPr>
        </p:nvSpPr>
        <p:spPr>
          <a:xfrm>
            <a:off x="579981" y="1449423"/>
            <a:ext cx="7954419" cy="4079169"/>
          </a:xfrm>
        </p:spPr>
        <p:txBody>
          <a:bodyPr>
            <a:normAutofit fontScale="62500" lnSpcReduction="20000"/>
          </a:bodyPr>
          <a:lstStyle/>
          <a:p>
            <a:pPr algn="just"/>
            <a:r>
              <a:rPr lang="en-US" dirty="0">
                <a:solidFill>
                  <a:schemeClr val="tx1">
                    <a:lumMod val="65000"/>
                    <a:lumOff val="35000"/>
                  </a:schemeClr>
                </a:solidFill>
              </a:rPr>
              <a:t>The Coalition Against COVID-19 (</a:t>
            </a:r>
            <a:r>
              <a:rPr lang="en-US" b="1" dirty="0">
                <a:solidFill>
                  <a:schemeClr val="tx1">
                    <a:lumMod val="65000"/>
                    <a:lumOff val="35000"/>
                  </a:schemeClr>
                </a:solidFill>
              </a:rPr>
              <a:t>CACOVID</a:t>
            </a:r>
            <a:r>
              <a:rPr lang="en-US" dirty="0">
                <a:solidFill>
                  <a:schemeClr val="tx1">
                    <a:lumMod val="65000"/>
                    <a:lumOff val="35000"/>
                  </a:schemeClr>
                </a:solidFill>
              </a:rPr>
              <a:t>), is an effort spearheaded by Aliko Dangote, Herbert </a:t>
            </a:r>
            <a:r>
              <a:rPr lang="en-US" dirty="0" err="1">
                <a:solidFill>
                  <a:schemeClr val="tx1">
                    <a:lumMod val="65000"/>
                    <a:lumOff val="35000"/>
                  </a:schemeClr>
                </a:solidFill>
              </a:rPr>
              <a:t>Wigwe</a:t>
            </a:r>
            <a:r>
              <a:rPr lang="en-US" dirty="0">
                <a:solidFill>
                  <a:schemeClr val="tx1">
                    <a:lumMod val="65000"/>
                    <a:lumOff val="35000"/>
                  </a:schemeClr>
                </a:solidFill>
              </a:rPr>
              <a:t> and other private sector leaders together with the Central Bank of Nigeria, to support the Nigerian Government's efforts to combat the unfolding Covid-19 crisis.</a:t>
            </a:r>
            <a:endParaRPr lang="en-NG" dirty="0">
              <a:solidFill>
                <a:schemeClr val="tx1">
                  <a:lumMod val="65000"/>
                  <a:lumOff val="35000"/>
                </a:schemeClr>
              </a:solidFill>
            </a:endParaRPr>
          </a:p>
          <a:p>
            <a:pPr marL="0" lvl="0" indent="0" algn="just">
              <a:buNone/>
            </a:pPr>
            <a:endParaRPr lang="en-NG" dirty="0">
              <a:solidFill>
                <a:schemeClr val="tx1">
                  <a:lumMod val="65000"/>
                  <a:lumOff val="35000"/>
                </a:schemeClr>
              </a:solidFill>
            </a:endParaRPr>
          </a:p>
          <a:p>
            <a:pPr algn="just"/>
            <a:r>
              <a:rPr lang="en-US" dirty="0">
                <a:solidFill>
                  <a:schemeClr val="tx1">
                    <a:lumMod val="65000"/>
                    <a:lumOff val="35000"/>
                  </a:schemeClr>
                </a:solidFill>
              </a:rPr>
              <a:t>Due to the speed at which the virus is spreading, it is important to proceed immediately. Some modelling suggests that in another 2-3 weeks, a large spike in cases  - as high as 1 million cases could be our reality if nothing is done. It is important we prepare for the worst while we hope for the best. </a:t>
            </a:r>
          </a:p>
          <a:p>
            <a:pPr marL="0" lvl="0" indent="0" algn="just">
              <a:buNone/>
            </a:pPr>
            <a:endParaRPr lang="en-NG" dirty="0">
              <a:solidFill>
                <a:schemeClr val="tx1">
                  <a:lumMod val="65000"/>
                  <a:lumOff val="35000"/>
                </a:schemeClr>
              </a:solidFill>
            </a:endParaRPr>
          </a:p>
          <a:p>
            <a:pPr algn="just"/>
            <a:r>
              <a:rPr lang="en-US" dirty="0">
                <a:solidFill>
                  <a:schemeClr val="tx1">
                    <a:lumMod val="65000"/>
                    <a:lumOff val="35000"/>
                  </a:schemeClr>
                </a:solidFill>
              </a:rPr>
              <a:t>Our goal is to have as many organizations (companies, philanthropies, donors) join this effort to effectively complement Government’s efforts to combat Covid-19</a:t>
            </a:r>
            <a:endParaRPr lang="en-NG" dirty="0">
              <a:solidFill>
                <a:schemeClr val="tx1">
                  <a:lumMod val="65000"/>
                  <a:lumOff val="35000"/>
                </a:schemeClr>
              </a:solidFill>
            </a:endParaRPr>
          </a:p>
        </p:txBody>
      </p:sp>
      <p:pic>
        <p:nvPicPr>
          <p:cNvPr id="2" name="Picture 1">
            <a:extLst>
              <a:ext uri="{FF2B5EF4-FFF2-40B4-BE49-F238E27FC236}">
                <a16:creationId xmlns:a16="http://schemas.microsoft.com/office/drawing/2014/main" id="{2C5BBC15-C69F-49C6-8AD8-DC61FE7BF9CA}"/>
              </a:ext>
            </a:extLst>
          </p:cNvPr>
          <p:cNvPicPr>
            <a:picLocks noChangeAspect="1"/>
          </p:cNvPicPr>
          <p:nvPr/>
        </p:nvPicPr>
        <p:blipFill>
          <a:blip r:embed="rId3"/>
          <a:stretch>
            <a:fillRect/>
          </a:stretch>
        </p:blipFill>
        <p:spPr>
          <a:xfrm>
            <a:off x="9144000" y="2133600"/>
            <a:ext cx="2066925" cy="1990725"/>
          </a:xfrm>
          <a:prstGeom prst="rect">
            <a:avLst/>
          </a:prstGeom>
        </p:spPr>
      </p:pic>
    </p:spTree>
    <p:extLst>
      <p:ext uri="{BB962C8B-B14F-4D97-AF65-F5344CB8AC3E}">
        <p14:creationId xmlns:p14="http://schemas.microsoft.com/office/powerpoint/2010/main" val="9245341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OBJECTIVES OF CACOVID</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515275FA-02D8-4D7B-AC22-8E37F23DD558}"/>
              </a:ext>
            </a:extLst>
          </p:cNvPr>
          <p:cNvSpPr>
            <a:spLocks noGrp="1"/>
          </p:cNvSpPr>
          <p:nvPr>
            <p:ph idx="1"/>
          </p:nvPr>
        </p:nvSpPr>
        <p:spPr>
          <a:xfrm>
            <a:off x="579981" y="1449423"/>
            <a:ext cx="7954419" cy="4079169"/>
          </a:xfrm>
        </p:spPr>
        <p:txBody>
          <a:bodyPr vert="horz" lIns="91440" tIns="45720" rIns="91440" bIns="45720" rtlCol="0">
            <a:normAutofit fontScale="77500" lnSpcReduction="20000"/>
          </a:bodyPr>
          <a:lstStyle/>
          <a:p>
            <a:pPr algn="just"/>
            <a:r>
              <a:rPr lang="en-US" dirty="0">
                <a:solidFill>
                  <a:schemeClr val="tx1">
                    <a:lumMod val="65000"/>
                    <a:lumOff val="35000"/>
                  </a:schemeClr>
                </a:solidFill>
              </a:rPr>
              <a:t>Mobilize private sector thought leadership </a:t>
            </a:r>
          </a:p>
          <a:p>
            <a:pPr algn="just"/>
            <a:endParaRPr lang="en-NG" dirty="0">
              <a:solidFill>
                <a:schemeClr val="tx1">
                  <a:lumMod val="65000"/>
                  <a:lumOff val="35000"/>
                </a:schemeClr>
              </a:solidFill>
            </a:endParaRPr>
          </a:p>
          <a:p>
            <a:pPr algn="just"/>
            <a:r>
              <a:rPr lang="en-US" dirty="0">
                <a:solidFill>
                  <a:schemeClr val="tx1">
                    <a:lumMod val="65000"/>
                    <a:lumOff val="35000"/>
                  </a:schemeClr>
                </a:solidFill>
              </a:rPr>
              <a:t>Mobilize private sector resources</a:t>
            </a:r>
          </a:p>
          <a:p>
            <a:pPr algn="just"/>
            <a:endParaRPr lang="en-NG" dirty="0">
              <a:solidFill>
                <a:schemeClr val="tx1">
                  <a:lumMod val="65000"/>
                  <a:lumOff val="35000"/>
                </a:schemeClr>
              </a:solidFill>
            </a:endParaRPr>
          </a:p>
          <a:p>
            <a:pPr algn="just"/>
            <a:r>
              <a:rPr lang="en-US" dirty="0">
                <a:solidFill>
                  <a:schemeClr val="tx1">
                    <a:lumMod val="65000"/>
                    <a:lumOff val="35000"/>
                  </a:schemeClr>
                </a:solidFill>
              </a:rPr>
              <a:t>Increase general public awareness, education and buy-in</a:t>
            </a:r>
          </a:p>
          <a:p>
            <a:pPr algn="just"/>
            <a:endParaRPr lang="en-NG" dirty="0">
              <a:solidFill>
                <a:schemeClr val="tx1">
                  <a:lumMod val="65000"/>
                  <a:lumOff val="35000"/>
                </a:schemeClr>
              </a:solidFill>
            </a:endParaRPr>
          </a:p>
          <a:p>
            <a:pPr algn="just"/>
            <a:r>
              <a:rPr lang="en-US" dirty="0">
                <a:solidFill>
                  <a:schemeClr val="tx1">
                    <a:lumMod val="65000"/>
                    <a:lumOff val="35000"/>
                  </a:schemeClr>
                </a:solidFill>
              </a:rPr>
              <a:t>Provide direct support to private and public healthcare’s ability to respond to the crisis</a:t>
            </a:r>
          </a:p>
          <a:p>
            <a:pPr algn="just"/>
            <a:endParaRPr lang="en-US" dirty="0">
              <a:solidFill>
                <a:schemeClr val="tx1">
                  <a:lumMod val="65000"/>
                  <a:lumOff val="35000"/>
                </a:schemeClr>
              </a:solidFill>
            </a:endParaRPr>
          </a:p>
          <a:p>
            <a:pPr algn="just"/>
            <a:r>
              <a:rPr lang="en-US" dirty="0">
                <a:solidFill>
                  <a:schemeClr val="tx1">
                    <a:lumMod val="65000"/>
                    <a:lumOff val="35000"/>
                  </a:schemeClr>
                </a:solidFill>
              </a:rPr>
              <a:t>Work in collaboration with Government</a:t>
            </a:r>
            <a:endParaRPr lang="en-NG" dirty="0">
              <a:solidFill>
                <a:schemeClr val="tx1">
                  <a:lumMod val="65000"/>
                  <a:lumOff val="35000"/>
                </a:schemeClr>
              </a:solidFill>
            </a:endParaRPr>
          </a:p>
        </p:txBody>
      </p:sp>
      <p:pic>
        <p:nvPicPr>
          <p:cNvPr id="2" name="Picture 1">
            <a:extLst>
              <a:ext uri="{FF2B5EF4-FFF2-40B4-BE49-F238E27FC236}">
                <a16:creationId xmlns:a16="http://schemas.microsoft.com/office/drawing/2014/main" id="{2C5BBC15-C69F-49C6-8AD8-DC61FE7BF9CA}"/>
              </a:ext>
            </a:extLst>
          </p:cNvPr>
          <p:cNvPicPr>
            <a:picLocks noChangeAspect="1"/>
          </p:cNvPicPr>
          <p:nvPr/>
        </p:nvPicPr>
        <p:blipFill>
          <a:blip r:embed="rId3"/>
          <a:stretch>
            <a:fillRect/>
          </a:stretch>
        </p:blipFill>
        <p:spPr>
          <a:xfrm>
            <a:off x="9144000" y="2133600"/>
            <a:ext cx="2066925" cy="1990725"/>
          </a:xfrm>
          <a:prstGeom prst="rect">
            <a:avLst/>
          </a:prstGeom>
        </p:spPr>
      </p:pic>
    </p:spTree>
    <p:extLst>
      <p:ext uri="{BB962C8B-B14F-4D97-AF65-F5344CB8AC3E}">
        <p14:creationId xmlns:p14="http://schemas.microsoft.com/office/powerpoint/2010/main" val="10354016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STRATEGIC OBJECTIVES OF RESPONSE</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0E118EDD-B577-4925-8578-82EE0634FE8D}"/>
              </a:ext>
            </a:extLst>
          </p:cNvPr>
          <p:cNvSpPr/>
          <p:nvPr/>
        </p:nvSpPr>
        <p:spPr>
          <a:xfrm>
            <a:off x="303511" y="1985483"/>
            <a:ext cx="1634559" cy="3340193"/>
          </a:xfrm>
          <a:prstGeom prst="rect">
            <a:avLst/>
          </a:prstGeom>
          <a:solidFill>
            <a:schemeClr val="tx1">
              <a:lumMod val="65000"/>
              <a:lumOff val="35000"/>
            </a:schemeClr>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r>
              <a:rPr lang="en-GB" sz="1600" b="1" dirty="0">
                <a:solidFill>
                  <a:schemeClr val="bg1"/>
                </a:solidFill>
                <a:latin typeface="Arial" panose="020B0604020202020204"/>
                <a:cs typeface="Calibri" panose="020F0502020204030204" pitchFamily="34" charset="0"/>
              </a:rPr>
              <a:t>PREPARING NIGERIA FOR </a:t>
            </a:r>
            <a:r>
              <a:rPr lang="en-US" sz="1600" b="1" dirty="0">
                <a:solidFill>
                  <a:schemeClr val="bg1"/>
                </a:solidFill>
                <a:latin typeface="Arial" panose="020B0604020202020204"/>
                <a:cs typeface="Calibri" panose="020F0502020204030204" pitchFamily="34" charset="0"/>
              </a:rPr>
              <a:t>COVID-19 </a:t>
            </a:r>
          </a:p>
        </p:txBody>
      </p:sp>
      <p:sp>
        <p:nvSpPr>
          <p:cNvPr id="10" name="Rectangle 9">
            <a:extLst>
              <a:ext uri="{FF2B5EF4-FFF2-40B4-BE49-F238E27FC236}">
                <a16:creationId xmlns:a16="http://schemas.microsoft.com/office/drawing/2014/main" id="{FB657712-C6D9-4AAD-AD3C-DE6BDBEF0268}"/>
              </a:ext>
            </a:extLst>
          </p:cNvPr>
          <p:cNvSpPr/>
          <p:nvPr/>
        </p:nvSpPr>
        <p:spPr>
          <a:xfrm>
            <a:off x="2560733" y="1977490"/>
            <a:ext cx="5160004" cy="612059"/>
          </a:xfrm>
          <a:prstGeom prst="rect">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r>
              <a:rPr lang="en-GB" sz="1600" b="1" dirty="0">
                <a:solidFill>
                  <a:schemeClr val="tx1">
                    <a:lumMod val="65000"/>
                    <a:lumOff val="35000"/>
                  </a:schemeClr>
                </a:solidFill>
                <a:latin typeface="Arial" panose="020B0604020202020204"/>
                <a:cs typeface="Calibri" panose="020F0502020204030204" pitchFamily="34" charset="0"/>
              </a:rPr>
              <a:t>Early </a:t>
            </a:r>
            <a:r>
              <a:rPr lang="en-US" sz="1600" b="1" dirty="0">
                <a:solidFill>
                  <a:schemeClr val="tx1">
                    <a:lumMod val="65000"/>
                    <a:lumOff val="35000"/>
                  </a:schemeClr>
                </a:solidFill>
                <a:latin typeface="Arial" panose="020B0604020202020204"/>
                <a:cs typeface="Calibri" panose="020F0502020204030204" pitchFamily="34" charset="0"/>
              </a:rPr>
              <a:t>detection, confirmation of cases and contact tracing </a:t>
            </a:r>
          </a:p>
        </p:txBody>
      </p:sp>
      <p:sp>
        <p:nvSpPr>
          <p:cNvPr id="11" name="Rectangle 10">
            <a:extLst>
              <a:ext uri="{FF2B5EF4-FFF2-40B4-BE49-F238E27FC236}">
                <a16:creationId xmlns:a16="http://schemas.microsoft.com/office/drawing/2014/main" id="{0283C11C-A404-4E1A-B730-06C56C600108}"/>
              </a:ext>
            </a:extLst>
          </p:cNvPr>
          <p:cNvSpPr/>
          <p:nvPr/>
        </p:nvSpPr>
        <p:spPr>
          <a:xfrm>
            <a:off x="2626628" y="4647035"/>
            <a:ext cx="5160004" cy="612059"/>
          </a:xfrm>
          <a:prstGeom prst="rect">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r>
              <a:rPr lang="en-US" sz="1600" b="1" dirty="0">
                <a:solidFill>
                  <a:schemeClr val="tx1">
                    <a:lumMod val="65000"/>
                    <a:lumOff val="35000"/>
                  </a:schemeClr>
                </a:solidFill>
                <a:latin typeface="Arial" panose="020B0604020202020204"/>
                <a:cs typeface="Calibri" panose="020F0502020204030204" pitchFamily="34" charset="0"/>
              </a:rPr>
              <a:t>Coordination and communication with Nigerians</a:t>
            </a:r>
          </a:p>
        </p:txBody>
      </p:sp>
      <p:sp>
        <p:nvSpPr>
          <p:cNvPr id="12" name="Arrow: Right 11">
            <a:extLst>
              <a:ext uri="{FF2B5EF4-FFF2-40B4-BE49-F238E27FC236}">
                <a16:creationId xmlns:a16="http://schemas.microsoft.com/office/drawing/2014/main" id="{25438BCB-7BDA-4E51-9BD5-100ECB0CC697}"/>
              </a:ext>
            </a:extLst>
          </p:cNvPr>
          <p:cNvSpPr/>
          <p:nvPr/>
        </p:nvSpPr>
        <p:spPr>
          <a:xfrm>
            <a:off x="2079043" y="2160776"/>
            <a:ext cx="401895" cy="276999"/>
          </a:xfrm>
          <a:prstGeom prst="rightArrow">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dirty="0">
              <a:solidFill>
                <a:schemeClr val="tx1">
                  <a:lumMod val="65000"/>
                  <a:lumOff val="35000"/>
                </a:schemeClr>
              </a:solidFill>
              <a:latin typeface="Arial" panose="020B0604020202020204"/>
              <a:cs typeface="Calibri" panose="020F0502020204030204" pitchFamily="34" charset="0"/>
            </a:endParaRPr>
          </a:p>
        </p:txBody>
      </p:sp>
      <p:sp>
        <p:nvSpPr>
          <p:cNvPr id="13" name="Arrow: Right 12">
            <a:extLst>
              <a:ext uri="{FF2B5EF4-FFF2-40B4-BE49-F238E27FC236}">
                <a16:creationId xmlns:a16="http://schemas.microsoft.com/office/drawing/2014/main" id="{CDE00121-A12D-4ECC-A5C4-FD2576F6EBA9}"/>
              </a:ext>
            </a:extLst>
          </p:cNvPr>
          <p:cNvSpPr/>
          <p:nvPr/>
        </p:nvSpPr>
        <p:spPr>
          <a:xfrm>
            <a:off x="2109030" y="3421569"/>
            <a:ext cx="401895" cy="276999"/>
          </a:xfrm>
          <a:prstGeom prst="rightArrow">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dirty="0">
              <a:solidFill>
                <a:schemeClr val="tx1">
                  <a:lumMod val="65000"/>
                  <a:lumOff val="35000"/>
                </a:schemeClr>
              </a:solidFill>
              <a:latin typeface="Arial" panose="020B0604020202020204"/>
              <a:cs typeface="Calibri" panose="020F0502020204030204" pitchFamily="34" charset="0"/>
            </a:endParaRPr>
          </a:p>
        </p:txBody>
      </p:sp>
      <p:sp>
        <p:nvSpPr>
          <p:cNvPr id="14" name="Arrow: Right 13">
            <a:extLst>
              <a:ext uri="{FF2B5EF4-FFF2-40B4-BE49-F238E27FC236}">
                <a16:creationId xmlns:a16="http://schemas.microsoft.com/office/drawing/2014/main" id="{797533D5-10C6-4AB4-8C41-84B012743338}"/>
              </a:ext>
            </a:extLst>
          </p:cNvPr>
          <p:cNvSpPr/>
          <p:nvPr/>
        </p:nvSpPr>
        <p:spPr>
          <a:xfrm>
            <a:off x="7888383" y="3421569"/>
            <a:ext cx="401895" cy="276999"/>
          </a:xfrm>
          <a:prstGeom prst="rightArrow">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b="1" dirty="0">
              <a:solidFill>
                <a:schemeClr val="tx1">
                  <a:lumMod val="65000"/>
                  <a:lumOff val="35000"/>
                </a:schemeClr>
              </a:solidFill>
              <a:latin typeface="Arial" panose="020B0604020202020204"/>
              <a:cs typeface="Calibri" panose="020F0502020204030204" pitchFamily="34" charset="0"/>
            </a:endParaRPr>
          </a:p>
        </p:txBody>
      </p:sp>
      <p:sp>
        <p:nvSpPr>
          <p:cNvPr id="15" name="Rectangle 14">
            <a:extLst>
              <a:ext uri="{FF2B5EF4-FFF2-40B4-BE49-F238E27FC236}">
                <a16:creationId xmlns:a16="http://schemas.microsoft.com/office/drawing/2014/main" id="{E0AB1C30-89DE-4A05-BD3E-1F4C9C109A9F}"/>
              </a:ext>
            </a:extLst>
          </p:cNvPr>
          <p:cNvSpPr/>
          <p:nvPr/>
        </p:nvSpPr>
        <p:spPr>
          <a:xfrm>
            <a:off x="8359179" y="1524000"/>
            <a:ext cx="3600131" cy="1165323"/>
          </a:xfrm>
          <a:prstGeom prst="rect">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44" indent="-285744" defTabSz="914377">
              <a:buFont typeface="Arial" panose="020B0604020202020204" pitchFamily="34" charset="0"/>
              <a:buChar char="•"/>
            </a:pPr>
            <a:r>
              <a:rPr lang="en-GB" sz="1400" b="1" dirty="0">
                <a:solidFill>
                  <a:schemeClr val="tx1">
                    <a:lumMod val="65000"/>
                    <a:lumOff val="35000"/>
                  </a:schemeClr>
                </a:solidFill>
                <a:latin typeface="Arial" panose="020B0604020202020204"/>
                <a:cs typeface="Calibri" panose="020F0502020204030204" pitchFamily="34" charset="0"/>
              </a:rPr>
              <a:t>Screening at POEs</a:t>
            </a:r>
          </a:p>
          <a:p>
            <a:pPr marL="285744" indent="-285744" defTabSz="914377">
              <a:buFont typeface="Arial" panose="020B0604020202020204" pitchFamily="34" charset="0"/>
              <a:buChar char="•"/>
            </a:pPr>
            <a:r>
              <a:rPr lang="en-GB" sz="1400" b="1" dirty="0">
                <a:solidFill>
                  <a:schemeClr val="tx1">
                    <a:lumMod val="65000"/>
                    <a:lumOff val="35000"/>
                  </a:schemeClr>
                </a:solidFill>
                <a:latin typeface="Arial" panose="020B0604020202020204"/>
                <a:cs typeface="Calibri" panose="020F0502020204030204" pitchFamily="34" charset="0"/>
              </a:rPr>
              <a:t>Rapid access to diagnosis</a:t>
            </a:r>
          </a:p>
          <a:p>
            <a:pPr marL="285744" indent="-285744" defTabSz="914377">
              <a:buFont typeface="Arial" panose="020B0604020202020204" pitchFamily="34" charset="0"/>
              <a:buChar char="•"/>
            </a:pPr>
            <a:r>
              <a:rPr lang="en-GB" sz="1400" b="1" dirty="0">
                <a:solidFill>
                  <a:schemeClr val="tx1">
                    <a:lumMod val="65000"/>
                    <a:lumOff val="35000"/>
                  </a:schemeClr>
                </a:solidFill>
                <a:latin typeface="Arial" panose="020B0604020202020204"/>
                <a:cs typeface="Calibri" panose="020F0502020204030204" pitchFamily="34" charset="0"/>
              </a:rPr>
              <a:t>Trained and sufficient human resource</a:t>
            </a:r>
            <a:endParaRPr lang="en-US" sz="1400" b="1" dirty="0">
              <a:solidFill>
                <a:schemeClr val="tx1">
                  <a:lumMod val="65000"/>
                  <a:lumOff val="35000"/>
                </a:schemeClr>
              </a:solidFill>
              <a:latin typeface="Arial" panose="020B0604020202020204"/>
              <a:cs typeface="Calibri" panose="020F0502020204030204" pitchFamily="34" charset="0"/>
            </a:endParaRPr>
          </a:p>
        </p:txBody>
      </p:sp>
      <p:sp>
        <p:nvSpPr>
          <p:cNvPr id="16" name="Rectangle 15">
            <a:extLst>
              <a:ext uri="{FF2B5EF4-FFF2-40B4-BE49-F238E27FC236}">
                <a16:creationId xmlns:a16="http://schemas.microsoft.com/office/drawing/2014/main" id="{1C14081C-CFB5-4300-83FD-F08A77F29F3D}"/>
              </a:ext>
            </a:extLst>
          </p:cNvPr>
          <p:cNvSpPr/>
          <p:nvPr/>
        </p:nvSpPr>
        <p:spPr>
          <a:xfrm>
            <a:off x="2619652" y="3267259"/>
            <a:ext cx="5160004" cy="612059"/>
          </a:xfrm>
          <a:prstGeom prst="rect">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defTabSz="914377"/>
            <a:r>
              <a:rPr lang="en-GB" sz="1600" b="1" dirty="0">
                <a:solidFill>
                  <a:schemeClr val="tx1">
                    <a:lumMod val="65000"/>
                    <a:lumOff val="35000"/>
                  </a:schemeClr>
                </a:solidFill>
                <a:latin typeface="Arial" panose="020B0604020202020204"/>
                <a:cs typeface="Calibri" panose="020F0502020204030204" pitchFamily="34" charset="0"/>
              </a:rPr>
              <a:t>Develop and maintain c</a:t>
            </a:r>
            <a:r>
              <a:rPr lang="en-US" sz="1600" b="1" dirty="0" err="1">
                <a:solidFill>
                  <a:schemeClr val="tx1">
                    <a:lumMod val="65000"/>
                    <a:lumOff val="35000"/>
                  </a:schemeClr>
                </a:solidFill>
                <a:latin typeface="Arial" panose="020B0604020202020204"/>
                <a:cs typeface="Calibri" panose="020F0502020204030204" pitchFamily="34" charset="0"/>
              </a:rPr>
              <a:t>apacity</a:t>
            </a:r>
            <a:r>
              <a:rPr lang="en-US" sz="1600" b="1" dirty="0">
                <a:solidFill>
                  <a:schemeClr val="tx1">
                    <a:lumMod val="65000"/>
                    <a:lumOff val="35000"/>
                  </a:schemeClr>
                </a:solidFill>
                <a:latin typeface="Arial" panose="020B0604020202020204"/>
                <a:cs typeface="Calibri" panose="020F0502020204030204" pitchFamily="34" charset="0"/>
              </a:rPr>
              <a:t> to effectively manage cases</a:t>
            </a:r>
          </a:p>
        </p:txBody>
      </p:sp>
      <p:sp>
        <p:nvSpPr>
          <p:cNvPr id="17" name="Arrow: Right 16">
            <a:extLst>
              <a:ext uri="{FF2B5EF4-FFF2-40B4-BE49-F238E27FC236}">
                <a16:creationId xmlns:a16="http://schemas.microsoft.com/office/drawing/2014/main" id="{3813AB45-D081-419A-8CDA-C941D0F6CEAA}"/>
              </a:ext>
            </a:extLst>
          </p:cNvPr>
          <p:cNvSpPr/>
          <p:nvPr/>
        </p:nvSpPr>
        <p:spPr>
          <a:xfrm>
            <a:off x="2080569" y="4902626"/>
            <a:ext cx="401895" cy="276999"/>
          </a:xfrm>
          <a:prstGeom prst="rightArrow">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dirty="0">
              <a:solidFill>
                <a:schemeClr val="tx1">
                  <a:lumMod val="65000"/>
                  <a:lumOff val="35000"/>
                </a:schemeClr>
              </a:solidFill>
              <a:latin typeface="Arial" panose="020B0604020202020204"/>
              <a:cs typeface="Calibri" panose="020F0502020204030204" pitchFamily="34" charset="0"/>
            </a:endParaRPr>
          </a:p>
        </p:txBody>
      </p:sp>
      <p:sp>
        <p:nvSpPr>
          <p:cNvPr id="18" name="Rectangle 17">
            <a:extLst>
              <a:ext uri="{FF2B5EF4-FFF2-40B4-BE49-F238E27FC236}">
                <a16:creationId xmlns:a16="http://schemas.microsoft.com/office/drawing/2014/main" id="{16F0F1B5-F857-4DA2-89BF-35F06D38704A}"/>
              </a:ext>
            </a:extLst>
          </p:cNvPr>
          <p:cNvSpPr/>
          <p:nvPr/>
        </p:nvSpPr>
        <p:spPr>
          <a:xfrm>
            <a:off x="8371187" y="2845901"/>
            <a:ext cx="3600132" cy="1239220"/>
          </a:xfrm>
          <a:prstGeom prst="rect">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44" indent="-285744" defTabSz="914377">
              <a:buFont typeface="Arial" panose="020B0604020202020204" pitchFamily="34" charset="0"/>
              <a:buChar char="•"/>
            </a:pPr>
            <a:r>
              <a:rPr lang="en-US" sz="1400" b="1" dirty="0">
                <a:solidFill>
                  <a:schemeClr val="tx1">
                    <a:lumMod val="65000"/>
                    <a:lumOff val="35000"/>
                  </a:schemeClr>
                </a:solidFill>
                <a:latin typeface="Arial" panose="020B0604020202020204"/>
                <a:cs typeface="Calibri" panose="020F0502020204030204" pitchFamily="34" charset="0"/>
              </a:rPr>
              <a:t>Equipped treatment </a:t>
            </a:r>
            <a:r>
              <a:rPr lang="en-US" sz="1400" b="1" dirty="0" err="1">
                <a:solidFill>
                  <a:schemeClr val="tx1">
                    <a:lumMod val="65000"/>
                    <a:lumOff val="35000"/>
                  </a:schemeClr>
                </a:solidFill>
                <a:latin typeface="Arial" panose="020B0604020202020204"/>
                <a:cs typeface="Calibri" panose="020F0502020204030204" pitchFamily="34" charset="0"/>
              </a:rPr>
              <a:t>centres</a:t>
            </a:r>
            <a:r>
              <a:rPr lang="en-US" sz="1400" b="1" dirty="0">
                <a:solidFill>
                  <a:schemeClr val="tx1">
                    <a:lumMod val="65000"/>
                    <a:lumOff val="35000"/>
                  </a:schemeClr>
                </a:solidFill>
                <a:latin typeface="Arial" panose="020B0604020202020204"/>
                <a:cs typeface="Calibri" panose="020F0502020204030204" pitchFamily="34" charset="0"/>
              </a:rPr>
              <a:t> in priority states</a:t>
            </a:r>
          </a:p>
          <a:p>
            <a:pPr marL="285744" indent="-285744" defTabSz="914377">
              <a:buFont typeface="Arial" panose="020B0604020202020204" pitchFamily="34" charset="0"/>
              <a:buChar char="•"/>
            </a:pPr>
            <a:r>
              <a:rPr lang="en-US" sz="1400" b="1" dirty="0">
                <a:solidFill>
                  <a:schemeClr val="tx1">
                    <a:lumMod val="65000"/>
                    <a:lumOff val="35000"/>
                  </a:schemeClr>
                </a:solidFill>
                <a:latin typeface="Arial" panose="020B0604020202020204"/>
                <a:cs typeface="Calibri" panose="020F0502020204030204" pitchFamily="34" charset="0"/>
              </a:rPr>
              <a:t>Sufficient and trained human resource</a:t>
            </a:r>
          </a:p>
          <a:p>
            <a:pPr marL="285744" indent="-285744" defTabSz="914377">
              <a:buFont typeface="Arial" panose="020B0604020202020204" pitchFamily="34" charset="0"/>
              <a:buChar char="•"/>
            </a:pPr>
            <a:r>
              <a:rPr lang="en-US" sz="1400" b="1" dirty="0">
                <a:solidFill>
                  <a:schemeClr val="tx1">
                    <a:lumMod val="65000"/>
                    <a:lumOff val="35000"/>
                  </a:schemeClr>
                </a:solidFill>
                <a:latin typeface="Arial" panose="020B0604020202020204"/>
                <a:cs typeface="Calibri" panose="020F0502020204030204" pitchFamily="34" charset="0"/>
              </a:rPr>
              <a:t>Medical countermeasures</a:t>
            </a:r>
          </a:p>
        </p:txBody>
      </p:sp>
      <p:sp>
        <p:nvSpPr>
          <p:cNvPr id="19" name="Rectangle 18">
            <a:extLst>
              <a:ext uri="{FF2B5EF4-FFF2-40B4-BE49-F238E27FC236}">
                <a16:creationId xmlns:a16="http://schemas.microsoft.com/office/drawing/2014/main" id="{7C46B7C4-FE55-4D45-B60A-20F89893BD0F}"/>
              </a:ext>
            </a:extLst>
          </p:cNvPr>
          <p:cNvSpPr/>
          <p:nvPr/>
        </p:nvSpPr>
        <p:spPr>
          <a:xfrm>
            <a:off x="8392029" y="4221745"/>
            <a:ext cx="3600132" cy="1638759"/>
          </a:xfrm>
          <a:prstGeom prst="rect">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44" indent="-285744" defTabSz="914377">
              <a:buFont typeface="Arial" panose="020B0604020202020204" pitchFamily="34" charset="0"/>
              <a:buChar char="•"/>
            </a:pPr>
            <a:r>
              <a:rPr lang="en-GB" sz="1400" b="1" dirty="0">
                <a:solidFill>
                  <a:schemeClr val="tx1">
                    <a:lumMod val="65000"/>
                    <a:lumOff val="35000"/>
                  </a:schemeClr>
                </a:solidFill>
                <a:latin typeface="Arial" panose="020B0604020202020204"/>
                <a:cs typeface="Calibri" panose="020F0502020204030204" pitchFamily="34" charset="0"/>
              </a:rPr>
              <a:t>Coordination structure established by NCDC</a:t>
            </a:r>
          </a:p>
          <a:p>
            <a:pPr marL="285744" indent="-285744" defTabSz="914377">
              <a:buFont typeface="Arial" panose="020B0604020202020204" pitchFamily="34" charset="0"/>
              <a:buChar char="•"/>
            </a:pPr>
            <a:r>
              <a:rPr lang="en-GB" sz="1400" b="1" dirty="0">
                <a:solidFill>
                  <a:schemeClr val="tx1">
                    <a:lumMod val="65000"/>
                    <a:lumOff val="35000"/>
                  </a:schemeClr>
                </a:solidFill>
                <a:latin typeface="Arial" panose="020B0604020202020204"/>
                <a:cs typeface="Calibri" panose="020F0502020204030204" pitchFamily="34" charset="0"/>
              </a:rPr>
              <a:t>24/7 connect centre for the public</a:t>
            </a:r>
          </a:p>
          <a:p>
            <a:pPr marL="285744" indent="-285744" defTabSz="914377">
              <a:buFont typeface="Arial" panose="020B0604020202020204" pitchFamily="34" charset="0"/>
              <a:buChar char="•"/>
            </a:pPr>
            <a:r>
              <a:rPr lang="en-GB" sz="1400" b="1" dirty="0">
                <a:solidFill>
                  <a:schemeClr val="tx1">
                    <a:lumMod val="65000"/>
                    <a:lumOff val="35000"/>
                  </a:schemeClr>
                </a:solidFill>
                <a:latin typeface="Arial" panose="020B0604020202020204"/>
                <a:cs typeface="Calibri" panose="020F0502020204030204" pitchFamily="34" charset="0"/>
              </a:rPr>
              <a:t>Dissemination of guidelines</a:t>
            </a:r>
          </a:p>
          <a:p>
            <a:pPr marL="285744" indent="-285744" defTabSz="914377">
              <a:buFont typeface="Arial" panose="020B0604020202020204" pitchFamily="34" charset="0"/>
              <a:buChar char="•"/>
            </a:pPr>
            <a:r>
              <a:rPr lang="en-GB" sz="1400" b="1" dirty="0">
                <a:solidFill>
                  <a:schemeClr val="tx1">
                    <a:lumMod val="65000"/>
                    <a:lumOff val="35000"/>
                  </a:schemeClr>
                </a:solidFill>
                <a:latin typeface="Arial" panose="020B0604020202020204"/>
                <a:cs typeface="Calibri" panose="020F0502020204030204" pitchFamily="34" charset="0"/>
              </a:rPr>
              <a:t>Regular communication with  public</a:t>
            </a:r>
            <a:endParaRPr lang="en-US" sz="1400" b="1" dirty="0">
              <a:solidFill>
                <a:schemeClr val="tx1">
                  <a:lumMod val="65000"/>
                  <a:lumOff val="35000"/>
                </a:schemeClr>
              </a:solidFill>
              <a:latin typeface="Arial" panose="020B0604020202020204"/>
              <a:cs typeface="Calibri" panose="020F0502020204030204" pitchFamily="34" charset="0"/>
            </a:endParaRPr>
          </a:p>
        </p:txBody>
      </p:sp>
      <p:sp>
        <p:nvSpPr>
          <p:cNvPr id="20" name="Arrow: Right 19">
            <a:extLst>
              <a:ext uri="{FF2B5EF4-FFF2-40B4-BE49-F238E27FC236}">
                <a16:creationId xmlns:a16="http://schemas.microsoft.com/office/drawing/2014/main" id="{E6EE7B40-7754-4190-AADE-3EAC8BBBE2EB}"/>
              </a:ext>
            </a:extLst>
          </p:cNvPr>
          <p:cNvSpPr/>
          <p:nvPr/>
        </p:nvSpPr>
        <p:spPr>
          <a:xfrm>
            <a:off x="7854154" y="2129068"/>
            <a:ext cx="401895" cy="276999"/>
          </a:xfrm>
          <a:prstGeom prst="rightArrow">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b="1" dirty="0">
              <a:solidFill>
                <a:schemeClr val="tx1">
                  <a:lumMod val="65000"/>
                  <a:lumOff val="35000"/>
                </a:schemeClr>
              </a:solidFill>
              <a:latin typeface="Arial" panose="020B0604020202020204"/>
              <a:cs typeface="Calibri" panose="020F0502020204030204" pitchFamily="34" charset="0"/>
            </a:endParaRPr>
          </a:p>
        </p:txBody>
      </p:sp>
      <p:sp>
        <p:nvSpPr>
          <p:cNvPr id="21" name="Arrow: Right 20">
            <a:extLst>
              <a:ext uri="{FF2B5EF4-FFF2-40B4-BE49-F238E27FC236}">
                <a16:creationId xmlns:a16="http://schemas.microsoft.com/office/drawing/2014/main" id="{D394159C-A961-4EAF-9C04-69331B8B694A}"/>
              </a:ext>
            </a:extLst>
          </p:cNvPr>
          <p:cNvSpPr/>
          <p:nvPr/>
        </p:nvSpPr>
        <p:spPr>
          <a:xfrm>
            <a:off x="7888383" y="4814564"/>
            <a:ext cx="401895" cy="276999"/>
          </a:xfrm>
          <a:prstGeom prst="rightArrow">
            <a:avLst/>
          </a:prstGeom>
          <a:solidFill>
            <a:schemeClr val="bg1"/>
          </a:solidFill>
          <a:ln w="3175">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377"/>
            <a:endParaRPr lang="en-US" dirty="0">
              <a:solidFill>
                <a:schemeClr val="tx1">
                  <a:lumMod val="65000"/>
                  <a:lumOff val="35000"/>
                </a:schemeClr>
              </a:solidFill>
              <a:latin typeface="Arial" panose="020B0604020202020204"/>
              <a:cs typeface="Calibri" panose="020F0502020204030204" pitchFamily="34" charset="0"/>
            </a:endParaRPr>
          </a:p>
        </p:txBody>
      </p:sp>
      <p:sp>
        <p:nvSpPr>
          <p:cNvPr id="22" name="TextBox 21">
            <a:extLst>
              <a:ext uri="{FF2B5EF4-FFF2-40B4-BE49-F238E27FC236}">
                <a16:creationId xmlns:a16="http://schemas.microsoft.com/office/drawing/2014/main" id="{462530B2-69AC-45C9-AAE7-06F5F2FE995B}"/>
              </a:ext>
            </a:extLst>
          </p:cNvPr>
          <p:cNvSpPr txBox="1"/>
          <p:nvPr/>
        </p:nvSpPr>
        <p:spPr>
          <a:xfrm>
            <a:off x="1905000" y="6019800"/>
            <a:ext cx="10097902" cy="369332"/>
          </a:xfrm>
          <a:prstGeom prst="rect">
            <a:avLst/>
          </a:prstGeom>
          <a:noFill/>
          <a:ln w="3175">
            <a:solidFill>
              <a:schemeClr val="tx1">
                <a:lumMod val="75000"/>
                <a:lumOff val="25000"/>
              </a:schemeClr>
            </a:solidFill>
          </a:ln>
        </p:spPr>
        <p:txBody>
          <a:bodyPr wrap="square" rtlCol="0">
            <a:spAutoFit/>
          </a:bodyPr>
          <a:lstStyle/>
          <a:p>
            <a:r>
              <a:rPr lang="en-US" b="1" dirty="0">
                <a:solidFill>
                  <a:schemeClr val="tx1">
                    <a:lumMod val="65000"/>
                    <a:lumOff val="35000"/>
                  </a:schemeClr>
                </a:solidFill>
              </a:rPr>
              <a:t>* </a:t>
            </a:r>
            <a:r>
              <a:rPr lang="en-US" b="1" i="1" dirty="0">
                <a:solidFill>
                  <a:schemeClr val="tx1">
                    <a:lumMod val="65000"/>
                    <a:lumOff val="35000"/>
                  </a:schemeClr>
                </a:solidFill>
              </a:rPr>
              <a:t>This is the NCDC Response plan – we are basing the CACOVID intervention on this expressed strategy</a:t>
            </a:r>
            <a:endParaRPr lang="en-NG" b="1" i="1" dirty="0">
              <a:solidFill>
                <a:schemeClr val="tx1">
                  <a:lumMod val="65000"/>
                  <a:lumOff val="35000"/>
                </a:schemeClr>
              </a:solidFill>
            </a:endParaRPr>
          </a:p>
        </p:txBody>
      </p:sp>
    </p:spTree>
    <p:extLst>
      <p:ext uri="{BB962C8B-B14F-4D97-AF65-F5344CB8AC3E}">
        <p14:creationId xmlns:p14="http://schemas.microsoft.com/office/powerpoint/2010/main" val="942721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9829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POTENTIAL NO-REGRETS MOVES FOR COUNTRIES</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ooter Placeholder 4">
            <a:extLst>
              <a:ext uri="{FF2B5EF4-FFF2-40B4-BE49-F238E27FC236}">
                <a16:creationId xmlns:a16="http://schemas.microsoft.com/office/drawing/2014/main" id="{64A10A34-9BE8-4078-9055-E9B2F7560E8F}"/>
              </a:ext>
            </a:extLst>
          </p:cNvPr>
          <p:cNvSpPr txBox="1">
            <a:spLocks/>
          </p:cNvSpPr>
          <p:nvPr/>
        </p:nvSpPr>
        <p:spPr>
          <a:xfrm>
            <a:off x="7498085" y="6510737"/>
            <a:ext cx="3860800" cy="207464"/>
          </a:xfrm>
          <a:prstGeom prst="rect">
            <a:avLst/>
          </a:prstGeom>
        </p:spPr>
        <p:txBody>
          <a:bodyPr vert="horz" wrap="square" lIns="0" tIns="0" rIns="0" bIns="0" rtlCol="0" anchor="b">
            <a:spAutoFit/>
          </a:bodyPr>
          <a:lstStyle>
            <a:defPPr>
              <a:defRPr lang="en-US"/>
            </a:defPPr>
            <a:lvl1pPr marL="0" algn="r" defTabSz="914400" rtl="0" eaLnBrk="1" latinLnBrk="0" hangingPunct="1">
              <a:defRPr sz="1000" kern="1200">
                <a:solidFill>
                  <a:schemeClr val="bg1">
                    <a:lumMod val="50000"/>
                  </a:schemeClr>
                </a:solidFill>
                <a:latin typeface="Arial" panose="020B0604020202020204" pitchFamily="34" charset="0"/>
                <a:ea typeface="+mn-ea"/>
                <a:cs typeface="Arial" panose="020B0604020202020204" pitchFamily="34" charset="0"/>
                <a:sym typeface="Arial" panose="020B0604020202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defRPr/>
            </a:pPr>
            <a:r>
              <a:rPr lang="en-US" sz="800" spc="27" dirty="0">
                <a:solidFill>
                  <a:srgbClr val="000000"/>
                </a:solidFill>
              </a:rPr>
              <a:t>© 2018 Bill &amp; Melinda Gates Foundation      |</a:t>
            </a:r>
          </a:p>
        </p:txBody>
      </p:sp>
      <p:sp>
        <p:nvSpPr>
          <p:cNvPr id="25" name="Rectangle 24">
            <a:extLst>
              <a:ext uri="{FF2B5EF4-FFF2-40B4-BE49-F238E27FC236}">
                <a16:creationId xmlns:a16="http://schemas.microsoft.com/office/drawing/2014/main" id="{E9405530-B3B3-4425-A0F0-3D6424519EAB}"/>
              </a:ext>
            </a:extLst>
          </p:cNvPr>
          <p:cNvSpPr/>
          <p:nvPr/>
        </p:nvSpPr>
        <p:spPr>
          <a:xfrm>
            <a:off x="713932" y="1750102"/>
            <a:ext cx="2732325" cy="442317"/>
          </a:xfrm>
          <a:prstGeom prst="rect">
            <a:avLst/>
          </a:prstGeom>
          <a:solidFill>
            <a:srgbClr val="5393AB"/>
          </a:solidFill>
          <a:ln w="9525" cap="rnd" cmpd="sng" algn="ctr">
            <a:solidFill>
              <a:srgbClr val="5393AB"/>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52" tIns="73152" rIns="73152" bIns="73152"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a:ea typeface="+mn-ea"/>
                <a:cs typeface="+mn-cs"/>
              </a:rPr>
              <a:t>Disease control</a:t>
            </a:r>
          </a:p>
        </p:txBody>
      </p:sp>
      <p:sp>
        <p:nvSpPr>
          <p:cNvPr id="26" name="Rectangle 25">
            <a:extLst>
              <a:ext uri="{FF2B5EF4-FFF2-40B4-BE49-F238E27FC236}">
                <a16:creationId xmlns:a16="http://schemas.microsoft.com/office/drawing/2014/main" id="{A2AA24C2-E1DD-4525-8E40-917C59BE0A22}"/>
              </a:ext>
            </a:extLst>
          </p:cNvPr>
          <p:cNvSpPr/>
          <p:nvPr/>
        </p:nvSpPr>
        <p:spPr>
          <a:xfrm>
            <a:off x="3505207" y="1750102"/>
            <a:ext cx="2732325" cy="442317"/>
          </a:xfrm>
          <a:prstGeom prst="rect">
            <a:avLst/>
          </a:prstGeom>
          <a:solidFill>
            <a:srgbClr val="B6985E"/>
          </a:solidFill>
          <a:ln w="9525" cap="rnd" cmpd="sng" algn="ctr">
            <a:solidFill>
              <a:srgbClr val="B6985E"/>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52" tIns="73152" rIns="73152" bIns="73152"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a:ea typeface="+mn-ea"/>
                <a:cs typeface="+mn-cs"/>
              </a:rPr>
              <a:t>Non-Pharmaceutical Interventions (NPIs) </a:t>
            </a:r>
          </a:p>
        </p:txBody>
      </p:sp>
      <p:sp>
        <p:nvSpPr>
          <p:cNvPr id="27" name="Rectangle 26">
            <a:extLst>
              <a:ext uri="{FF2B5EF4-FFF2-40B4-BE49-F238E27FC236}">
                <a16:creationId xmlns:a16="http://schemas.microsoft.com/office/drawing/2014/main" id="{BB469DBD-BA0E-4C14-9789-E821A8D28ACA}"/>
              </a:ext>
            </a:extLst>
          </p:cNvPr>
          <p:cNvSpPr/>
          <p:nvPr/>
        </p:nvSpPr>
        <p:spPr>
          <a:xfrm>
            <a:off x="6329539" y="1739241"/>
            <a:ext cx="2732325" cy="432511"/>
          </a:xfrm>
          <a:prstGeom prst="rect">
            <a:avLst/>
          </a:prstGeom>
          <a:solidFill>
            <a:srgbClr val="670F31"/>
          </a:solidFill>
          <a:ln w="9525" cap="rnd" cmpd="sng" algn="ctr">
            <a:solidFill>
              <a:srgbClr val="59452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52" tIns="73152" rIns="73152" bIns="73152"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a:ea typeface="+mn-ea"/>
                <a:cs typeface="+mn-cs"/>
              </a:rPr>
              <a:t>Supporting Society</a:t>
            </a:r>
          </a:p>
        </p:txBody>
      </p:sp>
      <p:sp>
        <p:nvSpPr>
          <p:cNvPr id="28" name="Rectangle 27">
            <a:extLst>
              <a:ext uri="{FF2B5EF4-FFF2-40B4-BE49-F238E27FC236}">
                <a16:creationId xmlns:a16="http://schemas.microsoft.com/office/drawing/2014/main" id="{7766CBCB-B43E-4A6B-A5C9-F0FE8118C468}"/>
              </a:ext>
            </a:extLst>
          </p:cNvPr>
          <p:cNvSpPr/>
          <p:nvPr/>
        </p:nvSpPr>
        <p:spPr>
          <a:xfrm>
            <a:off x="9087757" y="1772954"/>
            <a:ext cx="2732325" cy="419465"/>
          </a:xfrm>
          <a:prstGeom prst="rect">
            <a:avLst/>
          </a:prstGeom>
          <a:solidFill>
            <a:srgbClr val="294955"/>
          </a:solidFill>
          <a:ln w="9525" cap="rnd" cmpd="sng" algn="ctr">
            <a:solidFill>
              <a:srgbClr val="294955"/>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3152" tIns="73152" rIns="73152" bIns="73152"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a:ea typeface="+mn-ea"/>
                <a:cs typeface="+mn-cs"/>
              </a:rPr>
              <a:t>Pharmaceutical Interventions</a:t>
            </a:r>
          </a:p>
        </p:txBody>
      </p:sp>
      <p:sp>
        <p:nvSpPr>
          <p:cNvPr id="29" name="Rectangle 28">
            <a:extLst>
              <a:ext uri="{FF2B5EF4-FFF2-40B4-BE49-F238E27FC236}">
                <a16:creationId xmlns:a16="http://schemas.microsoft.com/office/drawing/2014/main" id="{20DBF043-3743-4C53-A2E8-AFFF14C1F613}"/>
              </a:ext>
            </a:extLst>
          </p:cNvPr>
          <p:cNvSpPr/>
          <p:nvPr/>
        </p:nvSpPr>
        <p:spPr>
          <a:xfrm>
            <a:off x="771642" y="2246696"/>
            <a:ext cx="2675855" cy="217516"/>
          </a:xfrm>
          <a:prstGeom prst="rect">
            <a:avLst/>
          </a:prstGeom>
          <a:solidFill>
            <a:schemeClr val="bg1">
              <a:lumMod val="85000"/>
            </a:schemeClr>
          </a:solidFill>
          <a:ln w="9525" cap="rnd" cmpd="sng" algn="ctr">
            <a:solidFill>
              <a:srgbClr val="5393AB"/>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 tIns="18288" rIns="18288" bIns="18288"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en-US" sz="1000" i="0" u="none" strike="noStrike" kern="1200" cap="none" spc="0" normalizeH="0" baseline="0" noProof="0" dirty="0">
                <a:ln>
                  <a:noFill/>
                </a:ln>
                <a:solidFill>
                  <a:srgbClr val="000000">
                    <a:lumMod val="100000"/>
                  </a:srgbClr>
                </a:solidFill>
                <a:effectLst/>
                <a:uLnTx/>
                <a:uFillTx/>
                <a:latin typeface="Arial" panose="020B0604020202020204"/>
                <a:ea typeface="+mn-ea"/>
                <a:cs typeface="+mn-cs"/>
              </a:rPr>
              <a:t>Health care infection prevention and control</a:t>
            </a:r>
          </a:p>
        </p:txBody>
      </p:sp>
      <p:sp>
        <p:nvSpPr>
          <p:cNvPr id="30" name="TextBox 29">
            <a:extLst>
              <a:ext uri="{FF2B5EF4-FFF2-40B4-BE49-F238E27FC236}">
                <a16:creationId xmlns:a16="http://schemas.microsoft.com/office/drawing/2014/main" id="{285E11BD-0D91-4526-8C29-7768EC805224}"/>
              </a:ext>
            </a:extLst>
          </p:cNvPr>
          <p:cNvSpPr txBox="1"/>
          <p:nvPr/>
        </p:nvSpPr>
        <p:spPr>
          <a:xfrm>
            <a:off x="771642" y="2466714"/>
            <a:ext cx="2675855" cy="1212196"/>
          </a:xfrm>
          <a:prstGeom prst="rect">
            <a:avLst/>
          </a:prstGeom>
          <a:noFill/>
          <a:ln w="9525" cap="rnd" cmpd="sng" algn="ctr">
            <a:solidFill>
              <a:srgbClr val="5393AB"/>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91440" marR="0" lvl="1" indent="-91440" algn="l" defTabSz="914400" rtl="0" eaLnBrk="1" fontAlgn="auto" latinLnBrk="0" hangingPunct="1">
              <a:lnSpc>
                <a:spcPct val="100000"/>
              </a:lnSpc>
              <a:spcBef>
                <a:spcPts val="0"/>
              </a:spcBef>
              <a:spcAft>
                <a:spcPts val="0"/>
              </a:spcAft>
              <a:buClr>
                <a:srgbClr val="5393AB">
                  <a:lumMod val="100000"/>
                </a:srgbClr>
              </a:buClr>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rPr>
              <a:t>Isolation and treatment centers</a:t>
            </a:r>
          </a:p>
          <a:p>
            <a:pPr marL="91440" marR="0" lvl="1" indent="-91440" algn="l" defTabSz="914400" rtl="0" eaLnBrk="1" fontAlgn="auto" latinLnBrk="0" hangingPunct="1">
              <a:lnSpc>
                <a:spcPct val="100000"/>
              </a:lnSpc>
              <a:spcBef>
                <a:spcPts val="0"/>
              </a:spcBef>
              <a:spcAft>
                <a:spcPts val="0"/>
              </a:spcAft>
              <a:buClr>
                <a:srgbClr val="5393AB">
                  <a:lumMod val="100000"/>
                </a:srgbClr>
              </a:buClr>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rPr>
              <a:t>To the extent that the equipment is available, hospitals and other health care facilities should wear protective equipment and take prevention and control measures when caring for suspected or confirmed cases of COVID-19</a:t>
            </a:r>
          </a:p>
          <a:p>
            <a:pPr marL="274320" marR="0" lvl="2" indent="0" algn="l" defTabSz="914400" rtl="0" eaLnBrk="1" fontAlgn="auto" latinLnBrk="0" hangingPunct="1">
              <a:lnSpc>
                <a:spcPct val="100000"/>
              </a:lnSpc>
              <a:spcBef>
                <a:spcPts val="0"/>
              </a:spcBef>
              <a:spcAft>
                <a:spcPts val="0"/>
              </a:spcAft>
              <a:buClr>
                <a:srgbClr val="5393AB">
                  <a:lumMod val="100000"/>
                </a:srgbClr>
              </a:buClr>
              <a:buSzPct val="100000"/>
              <a:buFontTx/>
              <a:buNone/>
              <a:tabLst/>
              <a:defRPr/>
            </a:pPr>
            <a:endPar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endParaRPr>
          </a:p>
        </p:txBody>
      </p:sp>
      <p:cxnSp>
        <p:nvCxnSpPr>
          <p:cNvPr id="31" name="Elbow Connector 393">
            <a:extLst>
              <a:ext uri="{FF2B5EF4-FFF2-40B4-BE49-F238E27FC236}">
                <a16:creationId xmlns:a16="http://schemas.microsoft.com/office/drawing/2014/main" id="{0331DAE3-CE25-4AE2-8B58-8CBAADC229BE}"/>
              </a:ext>
            </a:extLst>
          </p:cNvPr>
          <p:cNvCxnSpPr>
            <a:cxnSpLocks/>
            <a:stCxn id="29" idx="1"/>
          </p:cNvCxnSpPr>
          <p:nvPr/>
        </p:nvCxnSpPr>
        <p:spPr>
          <a:xfrm rot="10800000">
            <a:off x="715174" y="2011444"/>
            <a:ext cx="56469" cy="344011"/>
          </a:xfrm>
          <a:prstGeom prst="bentConnector2">
            <a:avLst/>
          </a:prstGeom>
          <a:ln w="9525" cap="rnd" cmpd="sng" algn="ctr">
            <a:solidFill>
              <a:srgbClr val="5393AB"/>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ED64E4A5-5244-40A6-BF66-B41FD22B5DFE}"/>
              </a:ext>
            </a:extLst>
          </p:cNvPr>
          <p:cNvSpPr/>
          <p:nvPr/>
        </p:nvSpPr>
        <p:spPr>
          <a:xfrm>
            <a:off x="3591152" y="2246696"/>
            <a:ext cx="2675855" cy="217516"/>
          </a:xfrm>
          <a:prstGeom prst="rect">
            <a:avLst/>
          </a:prstGeom>
          <a:solidFill>
            <a:schemeClr val="bg1">
              <a:lumMod val="85000"/>
            </a:schemeClr>
          </a:solidFill>
          <a:ln w="9525" cap="rnd" cmpd="sng" algn="ctr">
            <a:solidFill>
              <a:srgbClr val="B6985E"/>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 tIns="18288" rIns="18288" bIns="18288"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a:ea typeface="+mn-ea"/>
                <a:cs typeface="+mn-cs"/>
              </a:rPr>
              <a:t>Everyday personal NPIs</a:t>
            </a:r>
            <a:endParaRPr kumimoji="0" lang="en-US" sz="900" b="0" i="0" u="none" strike="noStrike" kern="1200" cap="none" spc="0" normalizeH="0" baseline="0" noProof="0" dirty="0">
              <a:ln>
                <a:noFill/>
              </a:ln>
              <a:solidFill>
                <a:srgbClr val="000000">
                  <a:lumMod val="100000"/>
                </a:srgbClr>
              </a:solidFill>
              <a:effectLst/>
              <a:uLnTx/>
              <a:uFillTx/>
              <a:latin typeface="Arial" panose="020B0604020202020204"/>
              <a:ea typeface="+mn-ea"/>
              <a:cs typeface="+mn-cs"/>
            </a:endParaRPr>
          </a:p>
        </p:txBody>
      </p:sp>
      <p:sp>
        <p:nvSpPr>
          <p:cNvPr id="33" name="Rectangle 32">
            <a:extLst>
              <a:ext uri="{FF2B5EF4-FFF2-40B4-BE49-F238E27FC236}">
                <a16:creationId xmlns:a16="http://schemas.microsoft.com/office/drawing/2014/main" id="{DEF7C732-3879-44C4-9624-E8311B8C8025}"/>
              </a:ext>
            </a:extLst>
          </p:cNvPr>
          <p:cNvSpPr/>
          <p:nvPr/>
        </p:nvSpPr>
        <p:spPr>
          <a:xfrm>
            <a:off x="3591151" y="3084895"/>
            <a:ext cx="2675855" cy="217516"/>
          </a:xfrm>
          <a:prstGeom prst="rect">
            <a:avLst/>
          </a:prstGeom>
          <a:solidFill>
            <a:schemeClr val="bg1">
              <a:lumMod val="85000"/>
            </a:schemeClr>
          </a:solidFill>
          <a:ln w="9525" cap="rnd" cmpd="sng" algn="ctr">
            <a:solidFill>
              <a:srgbClr val="B6985E"/>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 tIns="18288" rIns="18288" bIns="18288"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a:ea typeface="+mn-ea"/>
                <a:cs typeface="+mn-cs"/>
              </a:rPr>
              <a:t>Environmental NPIs</a:t>
            </a:r>
            <a:endParaRPr kumimoji="0" lang="en-US" sz="900" b="0" i="0" u="none" strike="noStrike" kern="1200" cap="none" spc="0" normalizeH="0" baseline="0" noProof="0" dirty="0">
              <a:ln>
                <a:noFill/>
              </a:ln>
              <a:solidFill>
                <a:srgbClr val="000000">
                  <a:lumMod val="100000"/>
                </a:srgbClr>
              </a:solidFill>
              <a:effectLst/>
              <a:uLnTx/>
              <a:uFillTx/>
              <a:latin typeface="Arial" panose="020B0604020202020204"/>
              <a:ea typeface="+mn-ea"/>
              <a:cs typeface="+mn-cs"/>
            </a:endParaRPr>
          </a:p>
        </p:txBody>
      </p:sp>
      <p:cxnSp>
        <p:nvCxnSpPr>
          <p:cNvPr id="34" name="Elbow Connector 393">
            <a:extLst>
              <a:ext uri="{FF2B5EF4-FFF2-40B4-BE49-F238E27FC236}">
                <a16:creationId xmlns:a16="http://schemas.microsoft.com/office/drawing/2014/main" id="{27E44B60-6916-4610-83C9-7AC6D60C5B2B}"/>
              </a:ext>
            </a:extLst>
          </p:cNvPr>
          <p:cNvCxnSpPr>
            <a:cxnSpLocks/>
            <a:stCxn id="32" idx="1"/>
          </p:cNvCxnSpPr>
          <p:nvPr/>
        </p:nvCxnSpPr>
        <p:spPr>
          <a:xfrm rot="10800000">
            <a:off x="3505208" y="2175040"/>
            <a:ext cx="85944" cy="180415"/>
          </a:xfrm>
          <a:prstGeom prst="bentConnector2">
            <a:avLst/>
          </a:prstGeom>
          <a:ln w="9525" cap="rnd" cmpd="sng" algn="ctr">
            <a:solidFill>
              <a:srgbClr val="B6985E"/>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5" name="TextBox 34">
            <a:extLst>
              <a:ext uri="{FF2B5EF4-FFF2-40B4-BE49-F238E27FC236}">
                <a16:creationId xmlns:a16="http://schemas.microsoft.com/office/drawing/2014/main" id="{3EBCDC6F-FB52-4D9A-8BBE-987E7F6DC9C6}"/>
              </a:ext>
            </a:extLst>
          </p:cNvPr>
          <p:cNvSpPr txBox="1"/>
          <p:nvPr/>
        </p:nvSpPr>
        <p:spPr>
          <a:xfrm>
            <a:off x="3591151" y="2464212"/>
            <a:ext cx="2675855" cy="566406"/>
          </a:xfrm>
          <a:prstGeom prst="rect">
            <a:avLst/>
          </a:prstGeom>
          <a:noFill/>
          <a:ln w="9525" cap="rnd" cmpd="sng" algn="ctr">
            <a:solidFill>
              <a:srgbClr val="B6985E"/>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91440" marR="0" lvl="1" indent="-91440" algn="l" defTabSz="914400" rtl="0" eaLnBrk="1" fontAlgn="auto" latinLnBrk="0" hangingPunct="1">
              <a:lnSpc>
                <a:spcPct val="100000"/>
              </a:lnSpc>
              <a:spcBef>
                <a:spcPts val="0"/>
              </a:spcBef>
              <a:spcAft>
                <a:spcPts val="0"/>
              </a:spcAft>
              <a:buClr>
                <a:srgbClr val="5393AB">
                  <a:lumMod val="100000"/>
                </a:srgbClr>
              </a:buClr>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rPr>
              <a:t>Relatively low cost and high impact to encourage individuals to wash hands, cover coughs, and stay home if sick</a:t>
            </a:r>
          </a:p>
          <a:p>
            <a:pPr marL="274320" marR="0" lvl="2" indent="0" algn="l" defTabSz="914400" rtl="0" eaLnBrk="1" fontAlgn="auto" latinLnBrk="0" hangingPunct="1">
              <a:lnSpc>
                <a:spcPct val="100000"/>
              </a:lnSpc>
              <a:spcBef>
                <a:spcPts val="0"/>
              </a:spcBef>
              <a:spcAft>
                <a:spcPts val="0"/>
              </a:spcAft>
              <a:buClr>
                <a:srgbClr val="5393AB">
                  <a:lumMod val="100000"/>
                </a:srgbClr>
              </a:buClr>
              <a:buSzPct val="100000"/>
              <a:buFontTx/>
              <a:buNone/>
              <a:tabLst/>
              <a:defRPr/>
            </a:pPr>
            <a:endPar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endParaRPr>
          </a:p>
        </p:txBody>
      </p:sp>
      <p:cxnSp>
        <p:nvCxnSpPr>
          <p:cNvPr id="36" name="Elbow Connector 393">
            <a:extLst>
              <a:ext uri="{FF2B5EF4-FFF2-40B4-BE49-F238E27FC236}">
                <a16:creationId xmlns:a16="http://schemas.microsoft.com/office/drawing/2014/main" id="{958804BA-C156-45B0-8E89-6E5FE5D7E1C0}"/>
              </a:ext>
            </a:extLst>
          </p:cNvPr>
          <p:cNvCxnSpPr>
            <a:cxnSpLocks/>
            <a:stCxn id="33" idx="1"/>
          </p:cNvCxnSpPr>
          <p:nvPr/>
        </p:nvCxnSpPr>
        <p:spPr>
          <a:xfrm rot="10800000">
            <a:off x="3505207" y="2283801"/>
            <a:ext cx="85944" cy="909853"/>
          </a:xfrm>
          <a:prstGeom prst="bentConnector2">
            <a:avLst/>
          </a:prstGeom>
          <a:ln w="9525" cap="rnd" cmpd="sng" algn="ctr">
            <a:solidFill>
              <a:srgbClr val="B6985E"/>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D27D811D-7454-4049-B015-0F3D43A3427A}"/>
              </a:ext>
            </a:extLst>
          </p:cNvPr>
          <p:cNvSpPr txBox="1"/>
          <p:nvPr/>
        </p:nvSpPr>
        <p:spPr>
          <a:xfrm>
            <a:off x="3592988" y="3302411"/>
            <a:ext cx="2675855" cy="566406"/>
          </a:xfrm>
          <a:prstGeom prst="rect">
            <a:avLst/>
          </a:prstGeom>
          <a:noFill/>
          <a:ln w="9525" cap="rnd" cmpd="sng" algn="ctr">
            <a:solidFill>
              <a:srgbClr val="B6985E"/>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91440" marR="0" lvl="1" indent="-91440" algn="l" defTabSz="914400" rtl="0" eaLnBrk="1" fontAlgn="auto" latinLnBrk="0" hangingPunct="1">
              <a:lnSpc>
                <a:spcPct val="100000"/>
              </a:lnSpc>
              <a:spcBef>
                <a:spcPts val="0"/>
              </a:spcBef>
              <a:spcAft>
                <a:spcPts val="0"/>
              </a:spcAft>
              <a:buClr>
                <a:srgbClr val="5393AB">
                  <a:lumMod val="100000"/>
                </a:srgbClr>
              </a:buClr>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rPr>
              <a:t>Should also encourage individuals to clean surfaces, increase ventilation whenever possible</a:t>
            </a:r>
          </a:p>
          <a:p>
            <a:pPr marL="274320" marR="0" lvl="2" indent="0" algn="l" defTabSz="914400" rtl="0" eaLnBrk="1" fontAlgn="auto" latinLnBrk="0" hangingPunct="1">
              <a:lnSpc>
                <a:spcPct val="100000"/>
              </a:lnSpc>
              <a:spcBef>
                <a:spcPts val="0"/>
              </a:spcBef>
              <a:spcAft>
                <a:spcPts val="0"/>
              </a:spcAft>
              <a:buClr>
                <a:srgbClr val="5393AB">
                  <a:lumMod val="100000"/>
                </a:srgbClr>
              </a:buClr>
              <a:buSzPct val="100000"/>
              <a:buFontTx/>
              <a:buNone/>
              <a:tabLst/>
              <a:defRPr/>
            </a:pPr>
            <a:endPar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endParaRPr>
          </a:p>
        </p:txBody>
      </p:sp>
      <p:sp>
        <p:nvSpPr>
          <p:cNvPr id="38" name="Rectangle 37">
            <a:extLst>
              <a:ext uri="{FF2B5EF4-FFF2-40B4-BE49-F238E27FC236}">
                <a16:creationId xmlns:a16="http://schemas.microsoft.com/office/drawing/2014/main" id="{287B57B6-2E04-456F-94DE-14F7E1CE4716}"/>
              </a:ext>
            </a:extLst>
          </p:cNvPr>
          <p:cNvSpPr/>
          <p:nvPr/>
        </p:nvSpPr>
        <p:spPr>
          <a:xfrm>
            <a:off x="6351113" y="3570152"/>
            <a:ext cx="2675855" cy="217516"/>
          </a:xfrm>
          <a:prstGeom prst="rect">
            <a:avLst/>
          </a:prstGeom>
          <a:solidFill>
            <a:schemeClr val="bg1">
              <a:lumMod val="85000"/>
            </a:schemeClr>
          </a:solidFill>
          <a:ln w="9525" cap="rnd" cmpd="sng" algn="ctr">
            <a:solidFill>
              <a:srgbClr val="670F3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 tIns="18288" rIns="18288" bIns="18288"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a:ea typeface="+mn-ea"/>
                <a:cs typeface="+mn-cs"/>
              </a:rPr>
              <a:t>Protect vulnerable populations</a:t>
            </a:r>
            <a:endParaRPr kumimoji="0" lang="en-US" sz="1000" b="0" i="0" u="none" strike="noStrike" kern="1200" cap="none" spc="0" normalizeH="0" baseline="0" noProof="0" dirty="0">
              <a:ln>
                <a:noFill/>
              </a:ln>
              <a:solidFill>
                <a:srgbClr val="3EAD92"/>
              </a:solidFill>
              <a:effectLst/>
              <a:uLnTx/>
              <a:uFillTx/>
              <a:latin typeface="Arial" panose="020B0604020202020204"/>
              <a:ea typeface="+mn-ea"/>
              <a:cs typeface="+mn-cs"/>
            </a:endParaRPr>
          </a:p>
        </p:txBody>
      </p:sp>
      <p:sp>
        <p:nvSpPr>
          <p:cNvPr id="39" name="TextBox 38">
            <a:extLst>
              <a:ext uri="{FF2B5EF4-FFF2-40B4-BE49-F238E27FC236}">
                <a16:creationId xmlns:a16="http://schemas.microsoft.com/office/drawing/2014/main" id="{04099DA3-21EE-446B-BA71-205E69547F7D}"/>
              </a:ext>
            </a:extLst>
          </p:cNvPr>
          <p:cNvSpPr txBox="1"/>
          <p:nvPr/>
        </p:nvSpPr>
        <p:spPr>
          <a:xfrm>
            <a:off x="6351113" y="3781345"/>
            <a:ext cx="2675855" cy="1039329"/>
          </a:xfrm>
          <a:prstGeom prst="rect">
            <a:avLst/>
          </a:prstGeom>
          <a:noFill/>
          <a:ln w="9525" cap="rnd" cmpd="sng" algn="ctr">
            <a:solidFill>
              <a:srgbClr val="670F31"/>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91440" marR="0" lvl="1" indent="-91440" algn="l" defTabSz="914400" rtl="0" eaLnBrk="1" fontAlgn="auto" latinLnBrk="0" hangingPunct="1">
              <a:lnSpc>
                <a:spcPct val="100000"/>
              </a:lnSpc>
              <a:spcBef>
                <a:spcPts val="0"/>
              </a:spcBef>
              <a:spcAft>
                <a:spcPts val="0"/>
              </a:spcAft>
              <a:buClr>
                <a:srgbClr val="5393AB">
                  <a:lumMod val="100000"/>
                </a:srgbClr>
              </a:buClr>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rPr>
              <a:t>In all scenarios, should protect vulnerable populations as it reduces COVID-19 related deaths, minimizes economic disruptions by ensuring healthier and more stable workforce, and efficiently uses medical resources</a:t>
            </a:r>
          </a:p>
          <a:p>
            <a:pPr marL="274320" marR="0" lvl="2" indent="0" algn="l" defTabSz="914400" rtl="0" eaLnBrk="1" fontAlgn="auto" latinLnBrk="0" hangingPunct="1">
              <a:lnSpc>
                <a:spcPct val="100000"/>
              </a:lnSpc>
              <a:spcBef>
                <a:spcPts val="0"/>
              </a:spcBef>
              <a:spcAft>
                <a:spcPts val="0"/>
              </a:spcAft>
              <a:buClr>
                <a:srgbClr val="5393AB">
                  <a:lumMod val="100000"/>
                </a:srgbClr>
              </a:buClr>
              <a:buSzPct val="100000"/>
              <a:buFontTx/>
              <a:buNone/>
              <a:tabLst/>
              <a:defRPr/>
            </a:pPr>
            <a:endPar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endParaRPr>
          </a:p>
        </p:txBody>
      </p:sp>
      <p:sp>
        <p:nvSpPr>
          <p:cNvPr id="40" name="Rectangle 39">
            <a:extLst>
              <a:ext uri="{FF2B5EF4-FFF2-40B4-BE49-F238E27FC236}">
                <a16:creationId xmlns:a16="http://schemas.microsoft.com/office/drawing/2014/main" id="{7FAE0DB8-C52D-4D94-B175-282E19D489E2}"/>
              </a:ext>
            </a:extLst>
          </p:cNvPr>
          <p:cNvSpPr/>
          <p:nvPr/>
        </p:nvSpPr>
        <p:spPr>
          <a:xfrm>
            <a:off x="3591150" y="3923094"/>
            <a:ext cx="2675855" cy="217516"/>
          </a:xfrm>
          <a:prstGeom prst="rect">
            <a:avLst/>
          </a:prstGeom>
          <a:solidFill>
            <a:schemeClr val="bg1">
              <a:lumMod val="85000"/>
            </a:schemeClr>
          </a:solidFill>
          <a:ln w="9525" cap="rnd" cmpd="sng" algn="ctr">
            <a:solidFill>
              <a:srgbClr val="B6985E"/>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 tIns="18288" rIns="18288" bIns="18288"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a:ea typeface="+mn-ea"/>
                <a:cs typeface="+mn-cs"/>
              </a:rPr>
              <a:t>Community engagement</a:t>
            </a:r>
          </a:p>
        </p:txBody>
      </p:sp>
      <p:cxnSp>
        <p:nvCxnSpPr>
          <p:cNvPr id="41" name="Elbow Connector 393">
            <a:extLst>
              <a:ext uri="{FF2B5EF4-FFF2-40B4-BE49-F238E27FC236}">
                <a16:creationId xmlns:a16="http://schemas.microsoft.com/office/drawing/2014/main" id="{388125C2-47E9-4147-9914-8B24EB3CC27B}"/>
              </a:ext>
            </a:extLst>
          </p:cNvPr>
          <p:cNvCxnSpPr>
            <a:cxnSpLocks/>
            <a:stCxn id="40" idx="1"/>
          </p:cNvCxnSpPr>
          <p:nvPr/>
        </p:nvCxnSpPr>
        <p:spPr>
          <a:xfrm rot="10800000">
            <a:off x="3505210" y="3130688"/>
            <a:ext cx="85941" cy="901164"/>
          </a:xfrm>
          <a:prstGeom prst="bentConnector2">
            <a:avLst/>
          </a:prstGeom>
          <a:ln w="9525" cap="rnd" cmpd="sng" algn="ctr">
            <a:solidFill>
              <a:srgbClr val="B6985E"/>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A9938974-66ED-420A-82F1-DC2990FB0E88}"/>
              </a:ext>
            </a:extLst>
          </p:cNvPr>
          <p:cNvSpPr txBox="1"/>
          <p:nvPr/>
        </p:nvSpPr>
        <p:spPr>
          <a:xfrm>
            <a:off x="3592988" y="4144157"/>
            <a:ext cx="2675855" cy="804980"/>
          </a:xfrm>
          <a:prstGeom prst="rect">
            <a:avLst/>
          </a:prstGeom>
          <a:noFill/>
          <a:ln w="9525" cap="rnd" cmpd="sng" algn="ctr">
            <a:solidFill>
              <a:srgbClr val="B6985E"/>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91440" marR="0" lvl="1" indent="-91440" algn="l" defTabSz="914400" rtl="0" eaLnBrk="1" fontAlgn="auto" latinLnBrk="0" hangingPunct="1">
              <a:lnSpc>
                <a:spcPct val="100000"/>
              </a:lnSpc>
              <a:spcBef>
                <a:spcPts val="0"/>
              </a:spcBef>
              <a:spcAft>
                <a:spcPts val="0"/>
              </a:spcAft>
              <a:buClr>
                <a:srgbClr val="5393AB">
                  <a:lumMod val="100000"/>
                </a:srgbClr>
              </a:buClr>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rPr>
              <a:t>Clear communication and community engagement essential to enable success of all other levers especially measures that are establishing social distancing. </a:t>
            </a:r>
          </a:p>
          <a:p>
            <a:pPr marL="274320" marR="0" lvl="2" indent="0" algn="l" defTabSz="914400" rtl="0" eaLnBrk="1" fontAlgn="auto" latinLnBrk="0" hangingPunct="1">
              <a:lnSpc>
                <a:spcPct val="100000"/>
              </a:lnSpc>
              <a:spcBef>
                <a:spcPts val="0"/>
              </a:spcBef>
              <a:spcAft>
                <a:spcPts val="0"/>
              </a:spcAft>
              <a:buClr>
                <a:srgbClr val="5393AB">
                  <a:lumMod val="100000"/>
                </a:srgbClr>
              </a:buClr>
              <a:buSzPct val="100000"/>
              <a:buFontTx/>
              <a:buNone/>
              <a:tabLst/>
              <a:defRPr/>
            </a:pPr>
            <a:endPar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endParaRPr>
          </a:p>
        </p:txBody>
      </p:sp>
      <p:sp>
        <p:nvSpPr>
          <p:cNvPr id="43" name="Rectangle 42">
            <a:extLst>
              <a:ext uri="{FF2B5EF4-FFF2-40B4-BE49-F238E27FC236}">
                <a16:creationId xmlns:a16="http://schemas.microsoft.com/office/drawing/2014/main" id="{36D057F8-C186-4981-9963-8AC0D06D9F56}"/>
              </a:ext>
            </a:extLst>
          </p:cNvPr>
          <p:cNvSpPr/>
          <p:nvPr/>
        </p:nvSpPr>
        <p:spPr>
          <a:xfrm>
            <a:off x="6352952" y="2246696"/>
            <a:ext cx="2675855" cy="217516"/>
          </a:xfrm>
          <a:prstGeom prst="rect">
            <a:avLst/>
          </a:prstGeom>
          <a:solidFill>
            <a:schemeClr val="bg1">
              <a:lumMod val="85000"/>
            </a:schemeClr>
          </a:solidFill>
          <a:ln w="9525" cap="rnd" cmpd="sng" algn="ctr">
            <a:solidFill>
              <a:srgbClr val="670F31"/>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8288" tIns="18288" rIns="18288" bIns="18288"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a:ea typeface="+mn-ea"/>
                <a:cs typeface="+mn-cs"/>
              </a:rPr>
              <a:t>Address ongoing health care needs</a:t>
            </a:r>
            <a:endParaRPr kumimoji="0" lang="en-US" sz="1000" b="0" i="0" u="none" strike="noStrike" kern="1200" cap="none" spc="0" normalizeH="0" baseline="0" noProof="0" dirty="0">
              <a:ln>
                <a:noFill/>
              </a:ln>
              <a:solidFill>
                <a:srgbClr val="3EAD92"/>
              </a:solidFill>
              <a:effectLst/>
              <a:uLnTx/>
              <a:uFillTx/>
              <a:latin typeface="Arial" panose="020B0604020202020204"/>
              <a:ea typeface="+mn-ea"/>
              <a:cs typeface="+mn-cs"/>
            </a:endParaRPr>
          </a:p>
        </p:txBody>
      </p:sp>
      <p:cxnSp>
        <p:nvCxnSpPr>
          <p:cNvPr id="44" name="Elbow Connector 393">
            <a:extLst>
              <a:ext uri="{FF2B5EF4-FFF2-40B4-BE49-F238E27FC236}">
                <a16:creationId xmlns:a16="http://schemas.microsoft.com/office/drawing/2014/main" id="{0E9DFDE6-79DF-4204-857A-D055758ED73E}"/>
              </a:ext>
            </a:extLst>
          </p:cNvPr>
          <p:cNvCxnSpPr>
            <a:cxnSpLocks/>
            <a:stCxn id="43" idx="1"/>
          </p:cNvCxnSpPr>
          <p:nvPr/>
        </p:nvCxnSpPr>
        <p:spPr>
          <a:xfrm rot="10800000">
            <a:off x="6296482" y="2183450"/>
            <a:ext cx="56470" cy="172004"/>
          </a:xfrm>
          <a:prstGeom prst="bentConnector2">
            <a:avLst/>
          </a:prstGeom>
          <a:ln w="9525" cap="rnd" cmpd="sng" algn="ctr">
            <a:solidFill>
              <a:srgbClr val="670F31"/>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TextBox 44">
            <a:extLst>
              <a:ext uri="{FF2B5EF4-FFF2-40B4-BE49-F238E27FC236}">
                <a16:creationId xmlns:a16="http://schemas.microsoft.com/office/drawing/2014/main" id="{1981A1DB-3F8D-463C-9BBA-F982D086E4C5}"/>
              </a:ext>
            </a:extLst>
          </p:cNvPr>
          <p:cNvSpPr txBox="1"/>
          <p:nvPr/>
        </p:nvSpPr>
        <p:spPr>
          <a:xfrm>
            <a:off x="6352952" y="2476758"/>
            <a:ext cx="2675855" cy="1092626"/>
          </a:xfrm>
          <a:prstGeom prst="rect">
            <a:avLst/>
          </a:prstGeom>
          <a:noFill/>
          <a:ln w="9525" cap="rnd" cmpd="sng" algn="ctr">
            <a:solidFill>
              <a:srgbClr val="670F31"/>
            </a:solidFill>
            <a:prstDash val="solid"/>
            <a:round/>
            <a:headEnd type="none" w="med" len="med"/>
            <a:tailEnd type="none" w="med" len="me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91440" marR="0" lvl="1" indent="-91440" algn="l" defTabSz="914400" rtl="0" eaLnBrk="1" fontAlgn="auto" latinLnBrk="0" hangingPunct="1">
              <a:lnSpc>
                <a:spcPct val="100000"/>
              </a:lnSpc>
              <a:spcBef>
                <a:spcPts val="0"/>
              </a:spcBef>
              <a:spcAft>
                <a:spcPts val="0"/>
              </a:spcAft>
              <a:buClr>
                <a:srgbClr val="5393AB">
                  <a:lumMod val="100000"/>
                </a:srgbClr>
              </a:buClr>
              <a:buSzPct val="100000"/>
              <a:buFont typeface="Trebuchet MS" panose="020B0603020202020204" pitchFamily="34" charset="0"/>
              <a:buChar char="•"/>
              <a:tabLst/>
              <a:defRPr/>
            </a:pPr>
            <a:r>
              <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rPr>
              <a:t>In all scenarios, should address issues in supply chain (e.g. secure masks and protective equipment) and continue to address ongoing health needs of the community (e.g. through increased telemedicine if available , innovative ways?)</a:t>
            </a:r>
          </a:p>
          <a:p>
            <a:pPr marL="274320" marR="0" lvl="2" indent="0" algn="l" defTabSz="914400" rtl="0" eaLnBrk="1" fontAlgn="auto" latinLnBrk="0" hangingPunct="1">
              <a:lnSpc>
                <a:spcPct val="100000"/>
              </a:lnSpc>
              <a:spcBef>
                <a:spcPts val="0"/>
              </a:spcBef>
              <a:spcAft>
                <a:spcPts val="0"/>
              </a:spcAft>
              <a:buClr>
                <a:srgbClr val="5393AB">
                  <a:lumMod val="100000"/>
                </a:srgbClr>
              </a:buClr>
              <a:buSzPct val="100000"/>
              <a:buFontTx/>
              <a:buNone/>
              <a:tabLst/>
              <a:defRPr/>
            </a:pPr>
            <a:endParaRPr kumimoji="0" lang="en-US" sz="1000" b="0" i="0" u="none" strike="noStrike" kern="1200" cap="none" spc="0" normalizeH="0" baseline="0" noProof="0" dirty="0">
              <a:ln>
                <a:noFill/>
              </a:ln>
              <a:solidFill>
                <a:srgbClr val="000000">
                  <a:lumMod val="100000"/>
                </a:srgbClr>
              </a:solidFill>
              <a:effectLst/>
              <a:uLnTx/>
              <a:uFillTx/>
              <a:latin typeface="Arial" panose="020B0604020202020204" pitchFamily="34" charset="0"/>
              <a:ea typeface="+mn-ea"/>
              <a:cs typeface="+mn-cs"/>
            </a:endParaRPr>
          </a:p>
        </p:txBody>
      </p:sp>
      <p:cxnSp>
        <p:nvCxnSpPr>
          <p:cNvPr id="46" name="Elbow Connector 393">
            <a:extLst>
              <a:ext uri="{FF2B5EF4-FFF2-40B4-BE49-F238E27FC236}">
                <a16:creationId xmlns:a16="http://schemas.microsoft.com/office/drawing/2014/main" id="{C4C74858-E087-47FA-B81D-BC5A510B98B4}"/>
              </a:ext>
            </a:extLst>
          </p:cNvPr>
          <p:cNvCxnSpPr>
            <a:cxnSpLocks/>
          </p:cNvCxnSpPr>
          <p:nvPr/>
        </p:nvCxnSpPr>
        <p:spPr>
          <a:xfrm rot="10800000">
            <a:off x="6296482" y="2173368"/>
            <a:ext cx="66115" cy="1505542"/>
          </a:xfrm>
          <a:prstGeom prst="bentConnector2">
            <a:avLst/>
          </a:prstGeom>
          <a:ln w="9525" cap="rnd" cmpd="sng" algn="ctr">
            <a:solidFill>
              <a:srgbClr val="294955"/>
            </a:solidFill>
            <a:prstDash val="solid"/>
            <a:round/>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47" name="TextBox 46">
            <a:extLst>
              <a:ext uri="{FF2B5EF4-FFF2-40B4-BE49-F238E27FC236}">
                <a16:creationId xmlns:a16="http://schemas.microsoft.com/office/drawing/2014/main" id="{8911FBF4-F9AC-4AE9-9966-8A26EA8F8D7A}"/>
              </a:ext>
            </a:extLst>
          </p:cNvPr>
          <p:cNvSpPr txBox="1"/>
          <p:nvPr/>
        </p:nvSpPr>
        <p:spPr>
          <a:xfrm>
            <a:off x="9257756" y="2518483"/>
            <a:ext cx="2392326" cy="839968"/>
          </a:xfrm>
          <a:prstGeom prst="rect">
            <a:avLst/>
          </a:prstGeom>
          <a:noFill/>
          <a:ln w="9525" cap="rnd">
            <a:noFill/>
            <a:prstDash val="solid"/>
            <a:round/>
          </a:ln>
          <a:extLst>
            <a:ext uri="{909E8E84-426E-40DD-AFC4-6F175D3DCCD1}">
              <a14:hiddenFill xmlns:a14="http://schemas.microsoft.com/office/drawing/2010/main">
                <a:solidFill>
                  <a:srgbClr val="29BA74"/>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i="1" dirty="0">
                <a:solidFill>
                  <a:srgbClr val="575757"/>
                </a:solidFill>
                <a:latin typeface="Arial" panose="020B0604020202020204"/>
              </a:rPr>
              <a:t>N</a:t>
            </a:r>
            <a:r>
              <a:rPr kumimoji="0" lang="en-US" sz="1200" b="0" i="1" u="none" strike="noStrike" kern="1200" cap="none" spc="0" normalizeH="0" baseline="0" noProof="0" dirty="0">
                <a:ln>
                  <a:noFill/>
                </a:ln>
                <a:solidFill>
                  <a:srgbClr val="575757"/>
                </a:solidFill>
                <a:effectLst/>
                <a:uLnTx/>
                <a:uFillTx/>
                <a:latin typeface="Arial" panose="020B0604020202020204"/>
                <a:ea typeface="+mn-ea"/>
                <a:cs typeface="+mn-cs"/>
              </a:rPr>
              <a:t>o approved products (treatment or vaccines) for use exist yet</a:t>
            </a:r>
          </a:p>
        </p:txBody>
      </p:sp>
      <p:sp>
        <p:nvSpPr>
          <p:cNvPr id="48" name="Rectangle 47">
            <a:extLst>
              <a:ext uri="{FF2B5EF4-FFF2-40B4-BE49-F238E27FC236}">
                <a16:creationId xmlns:a16="http://schemas.microsoft.com/office/drawing/2014/main" id="{E87A69D2-AE44-456A-94EF-2474DDA5C3C3}"/>
              </a:ext>
            </a:extLst>
          </p:cNvPr>
          <p:cNvSpPr/>
          <p:nvPr/>
        </p:nvSpPr>
        <p:spPr>
          <a:xfrm>
            <a:off x="599838" y="1669372"/>
            <a:ext cx="2998419" cy="2939845"/>
          </a:xfrm>
          <a:prstGeom prst="rect">
            <a:avLst/>
          </a:prstGeom>
          <a:noFill/>
          <a:ln w="381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3D16DDDE-9252-4DEE-B3A2-70B9956D3CE1}"/>
              </a:ext>
            </a:extLst>
          </p:cNvPr>
          <p:cNvSpPr/>
          <p:nvPr/>
        </p:nvSpPr>
        <p:spPr>
          <a:xfrm>
            <a:off x="762000" y="5378775"/>
            <a:ext cx="1089086" cy="298665"/>
          </a:xfrm>
          <a:prstGeom prst="rect">
            <a:avLst/>
          </a:prstGeom>
          <a:noFill/>
          <a:ln w="381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a:extLst>
              <a:ext uri="{FF2B5EF4-FFF2-40B4-BE49-F238E27FC236}">
                <a16:creationId xmlns:a16="http://schemas.microsoft.com/office/drawing/2014/main" id="{4E533E70-FEE0-4318-8197-F4F3C9E7F55D}"/>
              </a:ext>
            </a:extLst>
          </p:cNvPr>
          <p:cNvSpPr txBox="1"/>
          <p:nvPr/>
        </p:nvSpPr>
        <p:spPr>
          <a:xfrm>
            <a:off x="2166045" y="5334000"/>
            <a:ext cx="1591911" cy="369332"/>
          </a:xfrm>
          <a:prstGeom prst="rect">
            <a:avLst/>
          </a:prstGeom>
          <a:noFill/>
        </p:spPr>
        <p:txBody>
          <a:bodyPr wrap="none" rtlCol="0">
            <a:spAutoFit/>
          </a:bodyPr>
          <a:lstStyle/>
          <a:p>
            <a:r>
              <a:rPr lang="en-US" dirty="0"/>
              <a:t>CACOVID focus</a:t>
            </a:r>
          </a:p>
        </p:txBody>
      </p:sp>
      <p:sp>
        <p:nvSpPr>
          <p:cNvPr id="51" name="Rectangle 50">
            <a:extLst>
              <a:ext uri="{FF2B5EF4-FFF2-40B4-BE49-F238E27FC236}">
                <a16:creationId xmlns:a16="http://schemas.microsoft.com/office/drawing/2014/main" id="{0C912DB9-9375-409F-A4E8-2589EF6CB0AF}"/>
              </a:ext>
            </a:extLst>
          </p:cNvPr>
          <p:cNvSpPr/>
          <p:nvPr/>
        </p:nvSpPr>
        <p:spPr>
          <a:xfrm>
            <a:off x="9041181" y="1720009"/>
            <a:ext cx="2998419" cy="2939845"/>
          </a:xfrm>
          <a:prstGeom prst="rect">
            <a:avLst/>
          </a:prstGeom>
          <a:noFill/>
          <a:ln w="381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Box 51">
            <a:extLst>
              <a:ext uri="{FF2B5EF4-FFF2-40B4-BE49-F238E27FC236}">
                <a16:creationId xmlns:a16="http://schemas.microsoft.com/office/drawing/2014/main" id="{C3395AA3-0E07-4CF0-8DB8-FC640B80CA0B}"/>
              </a:ext>
            </a:extLst>
          </p:cNvPr>
          <p:cNvSpPr txBox="1"/>
          <p:nvPr/>
        </p:nvSpPr>
        <p:spPr>
          <a:xfrm>
            <a:off x="9605299" y="3238780"/>
            <a:ext cx="2044783" cy="830997"/>
          </a:xfrm>
          <a:prstGeom prst="rect">
            <a:avLst/>
          </a:prstGeom>
          <a:noFill/>
        </p:spPr>
        <p:txBody>
          <a:bodyPr wrap="square" rtlCol="0">
            <a:spAutoFit/>
          </a:bodyPr>
          <a:lstStyle/>
          <a:p>
            <a:r>
              <a:rPr lang="en-US" sz="1200" b="1" dirty="0">
                <a:latin typeface="Arial" panose="020B0604020202020204" pitchFamily="34" charset="0"/>
                <a:cs typeface="Arial" panose="020B0604020202020204" pitchFamily="34" charset="0"/>
              </a:rPr>
              <a:t>However tests suggest Chloroquine and </a:t>
            </a:r>
            <a:r>
              <a:rPr lang="en-US" sz="1200" b="1" dirty="0" err="1">
                <a:latin typeface="Arial" panose="020B0604020202020204" pitchFamily="34" charset="0"/>
                <a:cs typeface="Arial" panose="020B0604020202020204" pitchFamily="34" charset="0"/>
              </a:rPr>
              <a:t>azythromycine</a:t>
            </a:r>
            <a:r>
              <a:rPr lang="en-US" sz="1200" b="1" dirty="0">
                <a:latin typeface="Arial" panose="020B0604020202020204" pitchFamily="34" charset="0"/>
                <a:cs typeface="Arial" panose="020B0604020202020204" pitchFamily="34" charset="0"/>
              </a:rPr>
              <a:t> might be helpful</a:t>
            </a:r>
            <a:endParaRPr lang="en-NG" sz="1200" b="1" dirty="0">
              <a:latin typeface="Arial" panose="020B0604020202020204" pitchFamily="34" charset="0"/>
              <a:cs typeface="Arial" panose="020B0604020202020204" pitchFamily="34" charset="0"/>
            </a:endParaRPr>
          </a:p>
        </p:txBody>
      </p:sp>
      <p:sp>
        <p:nvSpPr>
          <p:cNvPr id="53" name="Rectangle 52">
            <a:extLst>
              <a:ext uri="{FF2B5EF4-FFF2-40B4-BE49-F238E27FC236}">
                <a16:creationId xmlns:a16="http://schemas.microsoft.com/office/drawing/2014/main" id="{200ECE09-F1BC-41EA-8939-03E3616CE2B0}"/>
              </a:ext>
            </a:extLst>
          </p:cNvPr>
          <p:cNvSpPr/>
          <p:nvPr/>
        </p:nvSpPr>
        <p:spPr>
          <a:xfrm>
            <a:off x="9395729" y="3227696"/>
            <a:ext cx="2289321" cy="960601"/>
          </a:xfrm>
          <a:prstGeom prst="rect">
            <a:avLst/>
          </a:prstGeom>
          <a:noFill/>
          <a:ln w="38100" cmpd="sng">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846430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PROPOSED IMMEDIATE INTERVENTIONS</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515275FA-02D8-4D7B-AC22-8E37F23DD558}"/>
              </a:ext>
            </a:extLst>
          </p:cNvPr>
          <p:cNvSpPr>
            <a:spLocks noGrp="1"/>
          </p:cNvSpPr>
          <p:nvPr>
            <p:ph idx="1"/>
          </p:nvPr>
        </p:nvSpPr>
        <p:spPr>
          <a:xfrm>
            <a:off x="381001" y="1527246"/>
            <a:ext cx="8762999" cy="4079169"/>
          </a:xfrm>
        </p:spPr>
        <p:txBody>
          <a:bodyPr vert="horz" lIns="91440" tIns="45720" rIns="91440" bIns="45720" rtlCol="0">
            <a:normAutofit fontScale="70000" lnSpcReduction="20000"/>
          </a:bodyPr>
          <a:lstStyle/>
          <a:p>
            <a:pPr algn="just"/>
            <a:r>
              <a:rPr lang="en-US" b="1" u="sng" dirty="0">
                <a:solidFill>
                  <a:schemeClr val="tx1">
                    <a:lumMod val="65000"/>
                    <a:lumOff val="35000"/>
                  </a:schemeClr>
                </a:solidFill>
              </a:rPr>
              <a:t>Procure NCDC/WHO approved diagnosis protocols  </a:t>
            </a:r>
            <a:r>
              <a:rPr lang="en-US" dirty="0">
                <a:solidFill>
                  <a:schemeClr val="tx1">
                    <a:lumMod val="65000"/>
                    <a:lumOff val="35000"/>
                  </a:schemeClr>
                </a:solidFill>
              </a:rPr>
              <a:t>to enable testing across our 36 States and FCT. This will be done  by expanding the current molecular laboratories in Nigeria – and providing testing supplies for the existing available platforms (Roche Cobus and Cepheid Gene Expert ) </a:t>
            </a:r>
          </a:p>
          <a:p>
            <a:pPr algn="just"/>
            <a:endParaRPr lang="en-US" dirty="0">
              <a:solidFill>
                <a:schemeClr val="tx1">
                  <a:lumMod val="65000"/>
                  <a:lumOff val="35000"/>
                </a:schemeClr>
              </a:solidFill>
            </a:endParaRPr>
          </a:p>
          <a:p>
            <a:pPr algn="just"/>
            <a:r>
              <a:rPr lang="en-US" b="1" u="sng" dirty="0">
                <a:solidFill>
                  <a:schemeClr val="tx1">
                    <a:lumMod val="65000"/>
                    <a:lumOff val="35000"/>
                  </a:schemeClr>
                </a:solidFill>
              </a:rPr>
              <a:t>Set up isolation/treatment centers </a:t>
            </a:r>
            <a:r>
              <a:rPr lang="en-US" dirty="0">
                <a:solidFill>
                  <a:schemeClr val="tx1">
                    <a:lumMod val="65000"/>
                    <a:lumOff val="35000"/>
                  </a:schemeClr>
                </a:solidFill>
              </a:rPr>
              <a:t>– a combination of tents (A/C, beds, toilets, and other support infrastructure) and existing buildings that can handle over 1,000 patients</a:t>
            </a:r>
          </a:p>
          <a:p>
            <a:pPr algn="just"/>
            <a:endParaRPr lang="en-US" dirty="0">
              <a:solidFill>
                <a:schemeClr val="tx1">
                  <a:lumMod val="65000"/>
                  <a:lumOff val="35000"/>
                </a:schemeClr>
              </a:solidFill>
            </a:endParaRPr>
          </a:p>
          <a:p>
            <a:pPr algn="just"/>
            <a:r>
              <a:rPr lang="en-US" b="1" u="sng" dirty="0">
                <a:solidFill>
                  <a:schemeClr val="tx1">
                    <a:lumMod val="65000"/>
                    <a:lumOff val="35000"/>
                  </a:schemeClr>
                </a:solidFill>
              </a:rPr>
              <a:t>Provide palliatives to 1.7 million households across the Nigeria</a:t>
            </a:r>
            <a:r>
              <a:rPr lang="en-US" dirty="0">
                <a:solidFill>
                  <a:schemeClr val="tx1">
                    <a:lumMod val="65000"/>
                    <a:lumOff val="35000"/>
                  </a:schemeClr>
                </a:solidFill>
              </a:rPr>
              <a:t> –basket includes Rice, Garri/Maize flour, Pasta, Noodles, Sugar and Salt</a:t>
            </a:r>
          </a:p>
        </p:txBody>
      </p:sp>
      <p:pic>
        <p:nvPicPr>
          <p:cNvPr id="2" name="Picture 1">
            <a:extLst>
              <a:ext uri="{FF2B5EF4-FFF2-40B4-BE49-F238E27FC236}">
                <a16:creationId xmlns:a16="http://schemas.microsoft.com/office/drawing/2014/main" id="{2C5BBC15-C69F-49C6-8AD8-DC61FE7BF9CA}"/>
              </a:ext>
            </a:extLst>
          </p:cNvPr>
          <p:cNvPicPr>
            <a:picLocks noChangeAspect="1"/>
          </p:cNvPicPr>
          <p:nvPr/>
        </p:nvPicPr>
        <p:blipFill>
          <a:blip r:embed="rId3"/>
          <a:stretch>
            <a:fillRect/>
          </a:stretch>
        </p:blipFill>
        <p:spPr>
          <a:xfrm>
            <a:off x="9144000" y="2133600"/>
            <a:ext cx="2066925" cy="1990725"/>
          </a:xfrm>
          <a:prstGeom prst="rect">
            <a:avLst/>
          </a:prstGeom>
        </p:spPr>
      </p:pic>
    </p:spTree>
    <p:extLst>
      <p:ext uri="{BB962C8B-B14F-4D97-AF65-F5344CB8AC3E}">
        <p14:creationId xmlns:p14="http://schemas.microsoft.com/office/powerpoint/2010/main" val="10563751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6" name="Rectangle 5">
            <a:extLst>
              <a:ext uri="{FF2B5EF4-FFF2-40B4-BE49-F238E27FC236}">
                <a16:creationId xmlns:a16="http://schemas.microsoft.com/office/drawing/2014/main" id="{7D7DB7BC-DE6E-4C5D-BD46-BD79B3B089BB}"/>
              </a:ext>
            </a:extLst>
          </p:cNvPr>
          <p:cNvSpPr/>
          <p:nvPr/>
        </p:nvSpPr>
        <p:spPr>
          <a:xfrm>
            <a:off x="533400" y="33401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C148D89-E8AE-46CF-B308-69F6645BC77E}"/>
              </a:ext>
            </a:extLst>
          </p:cNvPr>
          <p:cNvSpPr/>
          <p:nvPr/>
        </p:nvSpPr>
        <p:spPr>
          <a:xfrm>
            <a:off x="457200" y="2295485"/>
            <a:ext cx="6096000" cy="923330"/>
          </a:xfrm>
          <a:prstGeom prst="rect">
            <a:avLst/>
          </a:prstGeom>
        </p:spPr>
        <p:txBody>
          <a:bodyPr>
            <a:spAutoFit/>
          </a:bodyPr>
          <a:lstStyle/>
          <a:p>
            <a:r>
              <a:rPr lang="en-US" sz="5400" b="1" dirty="0">
                <a:solidFill>
                  <a:schemeClr val="tx1">
                    <a:lumMod val="65000"/>
                    <a:lumOff val="35000"/>
                  </a:schemeClr>
                </a:solidFill>
              </a:rPr>
              <a:t>Amount Raised</a:t>
            </a:r>
            <a:endParaRPr lang="en-US" sz="4400" b="1" dirty="0">
              <a:solidFill>
                <a:schemeClr val="tx1">
                  <a:lumMod val="65000"/>
                  <a:lumOff val="35000"/>
                </a:schemeClr>
              </a:solidFill>
            </a:endParaRPr>
          </a:p>
        </p:txBody>
      </p:sp>
      <p:pic>
        <p:nvPicPr>
          <p:cNvPr id="8" name="Picture 7">
            <a:extLst>
              <a:ext uri="{FF2B5EF4-FFF2-40B4-BE49-F238E27FC236}">
                <a16:creationId xmlns:a16="http://schemas.microsoft.com/office/drawing/2014/main" id="{D732744B-D5B7-44DD-982C-0A61589D8FC8}"/>
              </a:ext>
            </a:extLst>
          </p:cNvPr>
          <p:cNvPicPr>
            <a:picLocks noChangeAspect="1"/>
          </p:cNvPicPr>
          <p:nvPr/>
        </p:nvPicPr>
        <p:blipFill>
          <a:blip r:embed="rId3"/>
          <a:stretch>
            <a:fillRect/>
          </a:stretch>
        </p:blipFill>
        <p:spPr>
          <a:xfrm>
            <a:off x="7696200" y="1066800"/>
            <a:ext cx="3060457" cy="4511431"/>
          </a:xfrm>
          <a:prstGeom prst="rect">
            <a:avLst/>
          </a:prstGeom>
        </p:spPr>
      </p:pic>
      <p:sp>
        <p:nvSpPr>
          <p:cNvPr id="3" name="Rectangle 2">
            <a:extLst>
              <a:ext uri="{FF2B5EF4-FFF2-40B4-BE49-F238E27FC236}">
                <a16:creationId xmlns:a16="http://schemas.microsoft.com/office/drawing/2014/main" id="{A071012B-1822-4209-992B-DE6A24D667DE}"/>
              </a:ext>
            </a:extLst>
          </p:cNvPr>
          <p:cNvSpPr/>
          <p:nvPr/>
        </p:nvSpPr>
        <p:spPr>
          <a:xfrm>
            <a:off x="1528581" y="4191000"/>
            <a:ext cx="4790094" cy="1938992"/>
          </a:xfrm>
          <a:prstGeom prst="rect">
            <a:avLst/>
          </a:prstGeom>
        </p:spPr>
        <p:txBody>
          <a:bodyPr wrap="none">
            <a:spAutoFit/>
          </a:bodyPr>
          <a:lstStyle/>
          <a:p>
            <a:pPr algn="ctr"/>
            <a:r>
              <a:rPr lang="en-US" sz="4000" b="1" u="sng" dirty="0">
                <a:solidFill>
                  <a:schemeClr val="tx1">
                    <a:lumMod val="65000"/>
                    <a:lumOff val="35000"/>
                  </a:schemeClr>
                </a:solidFill>
              </a:rPr>
              <a:t>NGN  21,588,500,000 </a:t>
            </a:r>
          </a:p>
          <a:p>
            <a:pPr algn="ctr"/>
            <a:r>
              <a:rPr lang="en-US" sz="4000" b="1" dirty="0">
                <a:solidFill>
                  <a:schemeClr val="tx1">
                    <a:lumMod val="65000"/>
                    <a:lumOff val="35000"/>
                  </a:schemeClr>
                </a:solidFill>
              </a:rPr>
              <a:t>by 50 donors</a:t>
            </a:r>
          </a:p>
          <a:p>
            <a:pPr algn="ctr"/>
            <a:endParaRPr lang="en-US" sz="2000" b="1" dirty="0">
              <a:solidFill>
                <a:schemeClr val="tx1">
                  <a:lumMod val="65000"/>
                  <a:lumOff val="35000"/>
                </a:schemeClr>
              </a:solidFill>
            </a:endParaRPr>
          </a:p>
          <a:p>
            <a:pPr algn="ctr"/>
            <a:r>
              <a:rPr lang="en-US" sz="2000" b="1" dirty="0">
                <a:solidFill>
                  <a:schemeClr val="tx1">
                    <a:lumMod val="65000"/>
                    <a:lumOff val="35000"/>
                  </a:schemeClr>
                </a:solidFill>
              </a:rPr>
              <a:t>* As of April 6</a:t>
            </a:r>
            <a:endParaRPr lang="en-NG" sz="2000" b="1" dirty="0">
              <a:solidFill>
                <a:schemeClr val="tx1">
                  <a:lumMod val="65000"/>
                  <a:lumOff val="35000"/>
                </a:schemeClr>
              </a:solidFill>
            </a:endParaRPr>
          </a:p>
        </p:txBody>
      </p:sp>
    </p:spTree>
    <p:extLst>
      <p:ext uri="{BB962C8B-B14F-4D97-AF65-F5344CB8AC3E}">
        <p14:creationId xmlns:p14="http://schemas.microsoft.com/office/powerpoint/2010/main" val="2984252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E404FE9-E4EB-4E3F-9B18-16F3305E13CE}"/>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5911215"/>
            <a:ext cx="1900555" cy="946785"/>
          </a:xfrm>
          <a:prstGeom prst="rect">
            <a:avLst/>
          </a:prstGeom>
          <a:noFill/>
          <a:ln>
            <a:noFill/>
          </a:ln>
        </p:spPr>
      </p:pic>
      <p:sp>
        <p:nvSpPr>
          <p:cNvPr id="5" name="Title 1">
            <a:extLst>
              <a:ext uri="{FF2B5EF4-FFF2-40B4-BE49-F238E27FC236}">
                <a16:creationId xmlns:a16="http://schemas.microsoft.com/office/drawing/2014/main" id="{CC465A97-8200-44A9-A744-FDE93D944B1B}"/>
              </a:ext>
            </a:extLst>
          </p:cNvPr>
          <p:cNvSpPr txBox="1">
            <a:spLocks/>
          </p:cNvSpPr>
          <p:nvPr/>
        </p:nvSpPr>
        <p:spPr>
          <a:xfrm>
            <a:off x="533400" y="304800"/>
            <a:ext cx="7543800" cy="457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tabLst>
                <a:tab pos="395288" algn="l"/>
              </a:tabLst>
            </a:pPr>
            <a:r>
              <a:rPr lang="en-US" sz="2500" b="1" dirty="0">
                <a:solidFill>
                  <a:schemeClr val="tx1">
                    <a:lumMod val="65000"/>
                    <a:lumOff val="35000"/>
                  </a:schemeClr>
                </a:solidFill>
                <a:latin typeface="Arial MT Black" pitchFamily="2" charset="0"/>
              </a:rPr>
              <a:t>Donors</a:t>
            </a:r>
          </a:p>
        </p:txBody>
      </p:sp>
      <p:sp>
        <p:nvSpPr>
          <p:cNvPr id="6" name="Rectangle 5">
            <a:extLst>
              <a:ext uri="{FF2B5EF4-FFF2-40B4-BE49-F238E27FC236}">
                <a16:creationId xmlns:a16="http://schemas.microsoft.com/office/drawing/2014/main" id="{7D7DB7BC-DE6E-4C5D-BD46-BD79B3B089BB}"/>
              </a:ext>
            </a:extLst>
          </p:cNvPr>
          <p:cNvSpPr/>
          <p:nvPr/>
        </p:nvSpPr>
        <p:spPr>
          <a:xfrm>
            <a:off x="533400" y="914400"/>
            <a:ext cx="1905000" cy="1524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2">
            <a:extLst>
              <a:ext uri="{FF2B5EF4-FFF2-40B4-BE49-F238E27FC236}">
                <a16:creationId xmlns:a16="http://schemas.microsoft.com/office/drawing/2014/main" id="{515275FA-02D8-4D7B-AC22-8E37F23DD558}"/>
              </a:ext>
            </a:extLst>
          </p:cNvPr>
          <p:cNvSpPr>
            <a:spLocks noGrp="1"/>
          </p:cNvSpPr>
          <p:nvPr>
            <p:ph idx="1"/>
          </p:nvPr>
        </p:nvSpPr>
        <p:spPr>
          <a:xfrm>
            <a:off x="381001" y="1527246"/>
            <a:ext cx="8762999" cy="4079169"/>
          </a:xfrm>
        </p:spPr>
        <p:txBody>
          <a:bodyPr vert="horz" lIns="91440" tIns="45720" rIns="91440" bIns="45720" rtlCol="0">
            <a:normAutofit/>
          </a:bodyPr>
          <a:lstStyle/>
          <a:p>
            <a:pPr marL="0" indent="0">
              <a:lnSpc>
                <a:spcPct val="100000"/>
              </a:lnSpc>
              <a:buNone/>
            </a:pPr>
            <a:r>
              <a:rPr lang="en-US" dirty="0">
                <a:solidFill>
                  <a:schemeClr val="tx1">
                    <a:lumMod val="65000"/>
                    <a:lumOff val="35000"/>
                  </a:schemeClr>
                </a:solidFill>
              </a:rPr>
              <a:t> </a:t>
            </a:r>
          </a:p>
        </p:txBody>
      </p:sp>
      <p:pic>
        <p:nvPicPr>
          <p:cNvPr id="2" name="Picture 1">
            <a:extLst>
              <a:ext uri="{FF2B5EF4-FFF2-40B4-BE49-F238E27FC236}">
                <a16:creationId xmlns:a16="http://schemas.microsoft.com/office/drawing/2014/main" id="{2C5BBC15-C69F-49C6-8AD8-DC61FE7BF9CA}"/>
              </a:ext>
            </a:extLst>
          </p:cNvPr>
          <p:cNvPicPr>
            <a:picLocks noChangeAspect="1"/>
          </p:cNvPicPr>
          <p:nvPr/>
        </p:nvPicPr>
        <p:blipFill>
          <a:blip r:embed="rId3"/>
          <a:stretch>
            <a:fillRect/>
          </a:stretch>
        </p:blipFill>
        <p:spPr>
          <a:xfrm>
            <a:off x="9144000" y="2133600"/>
            <a:ext cx="2066925" cy="1990725"/>
          </a:xfrm>
          <a:prstGeom prst="rect">
            <a:avLst/>
          </a:prstGeom>
        </p:spPr>
      </p:pic>
      <p:pic>
        <p:nvPicPr>
          <p:cNvPr id="3" name="Picture 2">
            <a:extLst>
              <a:ext uri="{FF2B5EF4-FFF2-40B4-BE49-F238E27FC236}">
                <a16:creationId xmlns:a16="http://schemas.microsoft.com/office/drawing/2014/main" id="{68AECB93-394F-4321-836F-3F6ACEA0847E}"/>
              </a:ext>
            </a:extLst>
          </p:cNvPr>
          <p:cNvPicPr>
            <a:picLocks noChangeAspect="1"/>
          </p:cNvPicPr>
          <p:nvPr/>
        </p:nvPicPr>
        <p:blipFill>
          <a:blip r:embed="rId4"/>
          <a:stretch>
            <a:fillRect/>
          </a:stretch>
        </p:blipFill>
        <p:spPr>
          <a:xfrm>
            <a:off x="2438400" y="0"/>
            <a:ext cx="6553200" cy="6858000"/>
          </a:xfrm>
          <a:prstGeom prst="rect">
            <a:avLst/>
          </a:prstGeom>
        </p:spPr>
      </p:pic>
    </p:spTree>
    <p:extLst>
      <p:ext uri="{BB962C8B-B14F-4D97-AF65-F5344CB8AC3E}">
        <p14:creationId xmlns:p14="http://schemas.microsoft.com/office/powerpoint/2010/main" val="3020584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7483</TotalTime>
  <Words>1053</Words>
  <Application>Microsoft Office PowerPoint</Application>
  <PresentationFormat>Widescreen</PresentationFormat>
  <Paragraphs>140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CACOVID  PRESENTATION  April 2020</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CACOVID  PRESENTATION TEMPLATE  2020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CACOVID  PRESENTATION  2020</dc:title>
  <dc:creator>Zouera Youssoufou [DANGOTE-FOUNDATION]</dc:creator>
  <cp:lastModifiedBy>Kayo Hanidu</cp:lastModifiedBy>
  <cp:revision>49</cp:revision>
  <dcterms:created xsi:type="dcterms:W3CDTF">2020-03-25T19:19:32Z</dcterms:created>
  <dcterms:modified xsi:type="dcterms:W3CDTF">2020-04-29T17:04:11Z</dcterms:modified>
</cp:coreProperties>
</file>