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257" r:id="rId3"/>
    <p:sldId id="306" r:id="rId4"/>
    <p:sldId id="298" r:id="rId5"/>
    <p:sldId id="300" r:id="rId6"/>
    <p:sldId id="301" r:id="rId7"/>
    <p:sldId id="303" r:id="rId8"/>
    <p:sldId id="302" r:id="rId9"/>
    <p:sldId id="304" r:id="rId10"/>
    <p:sldId id="279" r:id="rId11"/>
    <p:sldId id="305" r:id="rId12"/>
    <p:sldId id="273"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OP LY, MAIMOUNA" initials="DLM" lastIdx="1" clrIdx="0">
    <p:extLst>
      <p:ext uri="{19B8F6BF-5375-455C-9EA6-DF929625EA0E}">
        <p15:presenceInfo xmlns:p15="http://schemas.microsoft.com/office/powerpoint/2012/main" userId="S::M.DIOPLY@AFDB.ORG::8f0e555e-4992-4478-a378-5c33dcfcbdf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commentAuthors" Target="commentAuthors.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0F01BD-5277-433B-AD7C-AE6C68F947F3}" type="datetimeFigureOut">
              <a:rPr lang="fr-FR" smtClean="0"/>
              <a:t>29/04/2020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86E248-B204-4042-A50A-D7463B04E301}" type="slidenum">
              <a:rPr lang="fr-FR" smtClean="0"/>
              <a:t>‹#›</a:t>
            </a:fld>
            <a:endParaRPr lang="fr-FR"/>
          </a:p>
        </p:txBody>
      </p:sp>
    </p:spTree>
    <p:extLst>
      <p:ext uri="{BB962C8B-B14F-4D97-AF65-F5344CB8AC3E}">
        <p14:creationId xmlns:p14="http://schemas.microsoft.com/office/powerpoint/2010/main" val="39365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84A3297-6B42-40F7-8AFD-7F37761DE304}" type="slidenum">
              <a:rPr lang="fr-FR" smtClean="0"/>
              <a:t>1</a:t>
            </a:fld>
            <a:endParaRPr lang="fr-FR"/>
          </a:p>
        </p:txBody>
      </p:sp>
    </p:spTree>
    <p:extLst>
      <p:ext uri="{BB962C8B-B14F-4D97-AF65-F5344CB8AC3E}">
        <p14:creationId xmlns:p14="http://schemas.microsoft.com/office/powerpoint/2010/main" val="2194468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49B44F3A-EA7C-424E-842A-B9C14B001B8A}" type="datetime1">
              <a:rPr lang="fr-FR" smtClean="0"/>
              <a:t>29/04/2020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43422A-ED2D-46CA-ADFB-BB04AF9B8B63}" type="slidenum">
              <a:rPr lang="fr-FR" smtClean="0"/>
              <a:t>‹#›</a:t>
            </a:fld>
            <a:endParaRPr lang="fr-FR"/>
          </a:p>
        </p:txBody>
      </p:sp>
    </p:spTree>
    <p:extLst>
      <p:ext uri="{BB962C8B-B14F-4D97-AF65-F5344CB8AC3E}">
        <p14:creationId xmlns:p14="http://schemas.microsoft.com/office/powerpoint/2010/main" val="1877716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2849F60-37CC-43B5-93B7-D9B823E15CA9}" type="datetime1">
              <a:rPr lang="fr-FR" smtClean="0"/>
              <a:t>29/04/2020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43422A-ED2D-46CA-ADFB-BB04AF9B8B63}" type="slidenum">
              <a:rPr lang="fr-FR" smtClean="0"/>
              <a:t>‹#›</a:t>
            </a:fld>
            <a:endParaRPr lang="fr-FR"/>
          </a:p>
        </p:txBody>
      </p:sp>
    </p:spTree>
    <p:extLst>
      <p:ext uri="{BB962C8B-B14F-4D97-AF65-F5344CB8AC3E}">
        <p14:creationId xmlns:p14="http://schemas.microsoft.com/office/powerpoint/2010/main" val="69270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1D04FBE-4E94-43C2-89F2-578A59D354AD}" type="datetime1">
              <a:rPr lang="fr-FR" smtClean="0"/>
              <a:t>29/04/2020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43422A-ED2D-46CA-ADFB-BB04AF9B8B63}" type="slidenum">
              <a:rPr lang="fr-FR" smtClean="0"/>
              <a:t>‹#›</a:t>
            </a:fld>
            <a:endParaRPr lang="fr-FR"/>
          </a:p>
        </p:txBody>
      </p:sp>
    </p:spTree>
    <p:extLst>
      <p:ext uri="{BB962C8B-B14F-4D97-AF65-F5344CB8AC3E}">
        <p14:creationId xmlns:p14="http://schemas.microsoft.com/office/powerpoint/2010/main" val="3387185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7EBB583-A96C-4482-A0B5-FC52FC52BE6B}" type="datetime1">
              <a:rPr lang="fr-FR" smtClean="0"/>
              <a:t>29/04/2020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43422A-ED2D-46CA-ADFB-BB04AF9B8B63}" type="slidenum">
              <a:rPr lang="fr-FR" smtClean="0"/>
              <a:t>‹#›</a:t>
            </a:fld>
            <a:endParaRPr lang="fr-FR"/>
          </a:p>
        </p:txBody>
      </p:sp>
    </p:spTree>
    <p:extLst>
      <p:ext uri="{BB962C8B-B14F-4D97-AF65-F5344CB8AC3E}">
        <p14:creationId xmlns:p14="http://schemas.microsoft.com/office/powerpoint/2010/main" val="19788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1F40BB22-0D37-42E0-B391-57A9578DE95E}" type="datetime1">
              <a:rPr lang="fr-FR" smtClean="0"/>
              <a:t>29/04/2020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43422A-ED2D-46CA-ADFB-BB04AF9B8B63}" type="slidenum">
              <a:rPr lang="fr-FR" smtClean="0"/>
              <a:t>‹#›</a:t>
            </a:fld>
            <a:endParaRPr lang="fr-FR"/>
          </a:p>
        </p:txBody>
      </p:sp>
    </p:spTree>
    <p:extLst>
      <p:ext uri="{BB962C8B-B14F-4D97-AF65-F5344CB8AC3E}">
        <p14:creationId xmlns:p14="http://schemas.microsoft.com/office/powerpoint/2010/main" val="2915039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3EDC081-6FCC-4373-A657-502555B3F4EE}" type="datetime1">
              <a:rPr lang="fr-FR" smtClean="0"/>
              <a:t>29/04/2020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43422A-ED2D-46CA-ADFB-BB04AF9B8B63}" type="slidenum">
              <a:rPr lang="fr-FR" smtClean="0"/>
              <a:t>‹#›</a:t>
            </a:fld>
            <a:endParaRPr lang="fr-FR"/>
          </a:p>
        </p:txBody>
      </p:sp>
    </p:spTree>
    <p:extLst>
      <p:ext uri="{BB962C8B-B14F-4D97-AF65-F5344CB8AC3E}">
        <p14:creationId xmlns:p14="http://schemas.microsoft.com/office/powerpoint/2010/main" val="3861735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7D78B9F-94EA-44D9-8B05-C80980178D0F}" type="datetime1">
              <a:rPr lang="fr-FR" smtClean="0"/>
              <a:t>29/04/2020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043422A-ED2D-46CA-ADFB-BB04AF9B8B63}" type="slidenum">
              <a:rPr lang="fr-FR" smtClean="0"/>
              <a:t>‹#›</a:t>
            </a:fld>
            <a:endParaRPr lang="fr-FR"/>
          </a:p>
        </p:txBody>
      </p:sp>
    </p:spTree>
    <p:extLst>
      <p:ext uri="{BB962C8B-B14F-4D97-AF65-F5344CB8AC3E}">
        <p14:creationId xmlns:p14="http://schemas.microsoft.com/office/powerpoint/2010/main" val="1814924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13522C2-BB72-43BB-BB1B-534EBE75D77C}" type="datetime1">
              <a:rPr lang="fr-FR" smtClean="0"/>
              <a:t>29/04/2020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043422A-ED2D-46CA-ADFB-BB04AF9B8B63}" type="slidenum">
              <a:rPr lang="fr-FR" smtClean="0"/>
              <a:t>‹#›</a:t>
            </a:fld>
            <a:endParaRPr lang="fr-FR"/>
          </a:p>
        </p:txBody>
      </p:sp>
    </p:spTree>
    <p:extLst>
      <p:ext uri="{BB962C8B-B14F-4D97-AF65-F5344CB8AC3E}">
        <p14:creationId xmlns:p14="http://schemas.microsoft.com/office/powerpoint/2010/main" val="828230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D8CA84-53A0-4AF7-8FE6-016FF9333C73}" type="datetime1">
              <a:rPr lang="fr-FR" smtClean="0"/>
              <a:t>29/04/2020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043422A-ED2D-46CA-ADFB-BB04AF9B8B63}" type="slidenum">
              <a:rPr lang="fr-FR" smtClean="0"/>
              <a:t>‹#›</a:t>
            </a:fld>
            <a:endParaRPr lang="fr-FR"/>
          </a:p>
        </p:txBody>
      </p:sp>
    </p:spTree>
    <p:extLst>
      <p:ext uri="{BB962C8B-B14F-4D97-AF65-F5344CB8AC3E}">
        <p14:creationId xmlns:p14="http://schemas.microsoft.com/office/powerpoint/2010/main" val="2928383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16EDD47-0A87-415C-BF4A-8A3D75FFBE27}" type="datetime1">
              <a:rPr lang="fr-FR" smtClean="0"/>
              <a:t>29/04/2020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43422A-ED2D-46CA-ADFB-BB04AF9B8B63}" type="slidenum">
              <a:rPr lang="fr-FR" smtClean="0"/>
              <a:t>‹#›</a:t>
            </a:fld>
            <a:endParaRPr lang="fr-FR"/>
          </a:p>
        </p:txBody>
      </p:sp>
    </p:spTree>
    <p:extLst>
      <p:ext uri="{BB962C8B-B14F-4D97-AF65-F5344CB8AC3E}">
        <p14:creationId xmlns:p14="http://schemas.microsoft.com/office/powerpoint/2010/main" val="2858999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AAA84D0-AA2B-4AA4-9B5F-FB85C472CDEF}" type="datetime1">
              <a:rPr lang="fr-FR" smtClean="0"/>
              <a:t>29/04/2020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43422A-ED2D-46CA-ADFB-BB04AF9B8B63}" type="slidenum">
              <a:rPr lang="fr-FR" smtClean="0"/>
              <a:t>‹#›</a:t>
            </a:fld>
            <a:endParaRPr lang="fr-FR"/>
          </a:p>
        </p:txBody>
      </p:sp>
    </p:spTree>
    <p:extLst>
      <p:ext uri="{BB962C8B-B14F-4D97-AF65-F5344CB8AC3E}">
        <p14:creationId xmlns:p14="http://schemas.microsoft.com/office/powerpoint/2010/main" val="1700451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AA237-71C3-4BA1-871F-63D81F25A17A}" type="datetime1">
              <a:rPr lang="fr-FR" smtClean="0"/>
              <a:t>29/04/2020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43422A-ED2D-46CA-ADFB-BB04AF9B8B63}" type="slidenum">
              <a:rPr lang="fr-FR" smtClean="0"/>
              <a:t>‹#›</a:t>
            </a:fld>
            <a:endParaRPr lang="fr-FR"/>
          </a:p>
        </p:txBody>
      </p:sp>
    </p:spTree>
    <p:extLst>
      <p:ext uri="{BB962C8B-B14F-4D97-AF65-F5344CB8AC3E}">
        <p14:creationId xmlns:p14="http://schemas.microsoft.com/office/powerpoint/2010/main" val="741151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notesSlide" Target="../notesSlides/notesSlide1.xml" /><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tiff" /><Relationship Id="rId1" Type="http://schemas.openxmlformats.org/officeDocument/2006/relationships/slideLayout" Target="../slideLayouts/slideLayout8.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01700" y="661690"/>
            <a:ext cx="11150600" cy="3447296"/>
          </a:xfrm>
          <a:prstGeom prst="rect">
            <a:avLst/>
          </a:prstGeom>
        </p:spPr>
        <p:txBody>
          <a:bodyPr>
            <a:normAutofit fontScale="6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700" b="1" dirty="0"/>
          </a:p>
          <a:p>
            <a:pPr marL="457200" marR="721995" indent="-228600"/>
            <a:endParaRPr lang="en-US" sz="3800" b="1" cap="all" dirty="0">
              <a:solidFill>
                <a:srgbClr val="1F497D"/>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721995" indent="-228600"/>
            <a:endParaRPr lang="en-US" sz="3800" b="1" cap="all" dirty="0">
              <a:solidFill>
                <a:srgbClr val="1F497D"/>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ZA" sz="5300" b="1" dirty="0"/>
          </a:p>
          <a:p>
            <a:pPr fontAlgn="base"/>
            <a:r>
              <a:rPr lang="en-ZA" sz="5300" b="1" dirty="0"/>
              <a:t>AFRICAN DEVELOPMENT BANK GROUP’S SUPPORT TO AFRICAN COUNTRIES AND THE PRIVATE SECTOR </a:t>
            </a:r>
            <a:r>
              <a:rPr lang="en-US" sz="5300" b="1" dirty="0"/>
              <a:t>IN RESPONSE TO COVID-19</a:t>
            </a:r>
            <a:endParaRPr lang="en-ZA" sz="5300" b="1" dirty="0"/>
          </a:p>
          <a:p>
            <a:pPr marL="457200" marR="721995" indent="-228600"/>
            <a:endParaRPr lang="en-US" sz="2100" b="1" cap="all" dirty="0">
              <a:latin typeface="Times New Roman" panose="02020603050405020304" pitchFamily="18" charset="0"/>
              <a:ea typeface="Times New Roman" panose="02020603050405020304" pitchFamily="18" charset="0"/>
              <a:cs typeface="Times New Roman" panose="02020603050405020304" pitchFamily="18" charset="0"/>
            </a:endParaRPr>
          </a:p>
          <a:p>
            <a:pPr marL="457200" marR="721995" indent="-228600"/>
            <a:r>
              <a:rPr lang="en-US" sz="2100" b="1" cap="all"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3600" b="1" dirty="0">
              <a:latin typeface="Times New Roman" panose="02020603050405020304" pitchFamily="18" charset="0"/>
              <a:ea typeface="Times New Roman" panose="02020603050405020304" pitchFamily="18" charset="0"/>
              <a:cs typeface="Times New Roman" panose="02020603050405020304" pitchFamily="18" charset="0"/>
            </a:endParaRPr>
          </a:p>
          <a:p>
            <a:pPr marL="457200" marR="721995" indent="-228600"/>
            <a:r>
              <a:rPr lang="en-US" sz="3600" b="1" cap="all"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36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Text Placeholder 3"/>
          <p:cNvSpPr txBox="1">
            <a:spLocks/>
          </p:cNvSpPr>
          <p:nvPr/>
        </p:nvSpPr>
        <p:spPr>
          <a:xfrm>
            <a:off x="3454400" y="3530600"/>
            <a:ext cx="8597900" cy="33274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sz="2000" b="1" i="1" dirty="0">
              <a:latin typeface="Tahoma" pitchFamily="34" charset="0"/>
              <a:ea typeface="Tahoma" pitchFamily="34" charset="0"/>
              <a:cs typeface="Tahoma" pitchFamily="34" charset="0"/>
            </a:endParaRPr>
          </a:p>
        </p:txBody>
      </p:sp>
      <p:sp>
        <p:nvSpPr>
          <p:cNvPr id="5" name="Espace réservé du numéro de diapositive 4"/>
          <p:cNvSpPr>
            <a:spLocks noGrp="1"/>
          </p:cNvSpPr>
          <p:nvPr>
            <p:ph type="sldNum" sz="quarter" idx="12"/>
          </p:nvPr>
        </p:nvSpPr>
        <p:spPr/>
        <p:txBody>
          <a:bodyPr/>
          <a:lstStyle/>
          <a:p>
            <a:fld id="{8043422A-ED2D-46CA-ADFB-BB04AF9B8B63}" type="slidenum">
              <a:rPr lang="fr-FR" smtClean="0"/>
              <a:t>1</a:t>
            </a:fld>
            <a:endParaRPr lang="fr-FR"/>
          </a:p>
        </p:txBody>
      </p:sp>
      <p:sp>
        <p:nvSpPr>
          <p:cNvPr id="7" name="Rectangle 6">
            <a:extLst>
              <a:ext uri="{FF2B5EF4-FFF2-40B4-BE49-F238E27FC236}">
                <a16:creationId xmlns:a16="http://schemas.microsoft.com/office/drawing/2014/main" id="{6B2A7709-D164-2844-94FB-6A5C492A4F13}"/>
              </a:ext>
            </a:extLst>
          </p:cNvPr>
          <p:cNvSpPr/>
          <p:nvPr/>
        </p:nvSpPr>
        <p:spPr>
          <a:xfrm>
            <a:off x="901699" y="4108986"/>
            <a:ext cx="10745355" cy="1846659"/>
          </a:xfrm>
          <a:prstGeom prst="rect">
            <a:avLst/>
          </a:prstGeom>
        </p:spPr>
        <p:txBody>
          <a:bodyPr wrap="square">
            <a:spAutoFit/>
          </a:bodyPr>
          <a:lstStyle/>
          <a:p>
            <a:pPr algn="ctr"/>
            <a:r>
              <a:rPr lang="en-US" sz="4000" b="1" dirty="0">
                <a:solidFill>
                  <a:srgbClr val="00B050"/>
                </a:solidFill>
                <a:latin typeface="Tahoma" pitchFamily="34" charset="0"/>
                <a:ea typeface="Tahoma" pitchFamily="34" charset="0"/>
                <a:cs typeface="Tahoma" pitchFamily="34" charset="0"/>
              </a:rPr>
              <a:t>Dr. </a:t>
            </a:r>
            <a:r>
              <a:rPr lang="en-US" sz="4000" b="1" dirty="0" err="1">
                <a:solidFill>
                  <a:srgbClr val="00B050"/>
                </a:solidFill>
                <a:latin typeface="Tahoma" pitchFamily="34" charset="0"/>
                <a:ea typeface="Tahoma" pitchFamily="34" charset="0"/>
                <a:cs typeface="Tahoma" pitchFamily="34" charset="0"/>
              </a:rPr>
              <a:t>Babatunde</a:t>
            </a:r>
            <a:r>
              <a:rPr lang="en-US" sz="4000" b="1" dirty="0">
                <a:solidFill>
                  <a:srgbClr val="00B050"/>
                </a:solidFill>
                <a:latin typeface="Tahoma" pitchFamily="34" charset="0"/>
                <a:ea typeface="Tahoma" pitchFamily="34" charset="0"/>
                <a:cs typeface="Tahoma" pitchFamily="34" charset="0"/>
              </a:rPr>
              <a:t> </a:t>
            </a:r>
            <a:r>
              <a:rPr lang="en-US" sz="4000" b="1" dirty="0" err="1">
                <a:solidFill>
                  <a:srgbClr val="00B050"/>
                </a:solidFill>
                <a:latin typeface="Tahoma" pitchFamily="34" charset="0"/>
                <a:ea typeface="Tahoma" pitchFamily="34" charset="0"/>
                <a:cs typeface="Tahoma" pitchFamily="34" charset="0"/>
              </a:rPr>
              <a:t>Omilola</a:t>
            </a:r>
            <a:r>
              <a:rPr lang="en-US" sz="4000" b="1" dirty="0">
                <a:solidFill>
                  <a:srgbClr val="00B050"/>
                </a:solidFill>
                <a:latin typeface="Tahoma" pitchFamily="34" charset="0"/>
                <a:ea typeface="Tahoma" pitchFamily="34" charset="0"/>
                <a:cs typeface="Tahoma" pitchFamily="34" charset="0"/>
              </a:rPr>
              <a:t> </a:t>
            </a:r>
          </a:p>
          <a:p>
            <a:pPr algn="ctr"/>
            <a:endParaRPr lang="en-US" b="1" dirty="0">
              <a:solidFill>
                <a:srgbClr val="00B050"/>
              </a:solidFill>
              <a:latin typeface="Tahoma" pitchFamily="34" charset="0"/>
              <a:ea typeface="Tahoma" pitchFamily="34" charset="0"/>
              <a:cs typeface="Tahoma" pitchFamily="34" charset="0"/>
            </a:endParaRPr>
          </a:p>
          <a:p>
            <a:pPr algn="ctr"/>
            <a:r>
              <a:rPr lang="en-US" sz="2800" b="1" i="1" dirty="0">
                <a:latin typeface="Tahoma" pitchFamily="34" charset="0"/>
                <a:ea typeface="Tahoma" pitchFamily="34" charset="0"/>
                <a:cs typeface="Tahoma" pitchFamily="34" charset="0"/>
              </a:rPr>
              <a:t>Manager, Public Health, Security and Nutrition Division</a:t>
            </a:r>
          </a:p>
          <a:p>
            <a:pPr algn="ctr"/>
            <a:r>
              <a:rPr lang="en-US" sz="2800" b="1" i="1" dirty="0">
                <a:latin typeface="Tahoma" pitchFamily="34" charset="0"/>
                <a:ea typeface="Tahoma" pitchFamily="34" charset="0"/>
                <a:cs typeface="Tahoma" pitchFamily="34" charset="0"/>
              </a:rPr>
              <a:t>African Development Bank Group</a:t>
            </a:r>
          </a:p>
        </p:txBody>
      </p:sp>
      <p:pic>
        <p:nvPicPr>
          <p:cNvPr id="8" name="Picture 7">
            <a:extLst>
              <a:ext uri="{FF2B5EF4-FFF2-40B4-BE49-F238E27FC236}">
                <a16:creationId xmlns:a16="http://schemas.microsoft.com/office/drawing/2014/main" id="{3C721DF9-9D7A-4D43-96E2-8E85F96CFD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007" y="59585"/>
            <a:ext cx="1776082" cy="988164"/>
          </a:xfrm>
          <a:prstGeom prst="rect">
            <a:avLst/>
          </a:prstGeom>
        </p:spPr>
      </p:pic>
      <p:sp>
        <p:nvSpPr>
          <p:cNvPr id="9" name="TextBox 8">
            <a:extLst>
              <a:ext uri="{FF2B5EF4-FFF2-40B4-BE49-F238E27FC236}">
                <a16:creationId xmlns:a16="http://schemas.microsoft.com/office/drawing/2014/main" id="{CB3AA289-A482-43B8-8EFE-C5DCCDF0895A}"/>
              </a:ext>
            </a:extLst>
          </p:cNvPr>
          <p:cNvSpPr txBox="1"/>
          <p:nvPr/>
        </p:nvSpPr>
        <p:spPr>
          <a:xfrm>
            <a:off x="7362601" y="-31108"/>
            <a:ext cx="4829399" cy="584775"/>
          </a:xfrm>
          <a:prstGeom prst="rect">
            <a:avLst/>
          </a:prstGeom>
          <a:noFill/>
        </p:spPr>
        <p:txBody>
          <a:bodyPr wrap="none" rtlCol="0">
            <a:spAutoFit/>
          </a:bodyPr>
          <a:lstStyle/>
          <a:p>
            <a:r>
              <a:rPr lang="en-US" sz="3200" b="1" dirty="0"/>
              <a:t>African Development Bank </a:t>
            </a:r>
          </a:p>
        </p:txBody>
      </p:sp>
    </p:spTree>
    <p:extLst>
      <p:ext uri="{BB962C8B-B14F-4D97-AF65-F5344CB8AC3E}">
        <p14:creationId xmlns:p14="http://schemas.microsoft.com/office/powerpoint/2010/main" val="2354292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357CA2-B417-C14D-B87A-5BA0C514D0F6}"/>
              </a:ext>
            </a:extLst>
          </p:cNvPr>
          <p:cNvSpPr>
            <a:spLocks noGrp="1"/>
          </p:cNvSpPr>
          <p:nvPr>
            <p:ph type="title"/>
          </p:nvPr>
        </p:nvSpPr>
        <p:spPr>
          <a:xfrm>
            <a:off x="0" y="41700"/>
            <a:ext cx="9297473" cy="835025"/>
          </a:xfrm>
        </p:spPr>
        <p:txBody>
          <a:bodyPr>
            <a:normAutofit/>
          </a:bodyPr>
          <a:lstStyle/>
          <a:p>
            <a:r>
              <a:rPr lang="fr-FR" sz="2800" b="1" dirty="0" err="1">
                <a:solidFill>
                  <a:schemeClr val="accent6">
                    <a:lumMod val="75000"/>
                  </a:schemeClr>
                </a:solidFill>
                <a:latin typeface="Arial" panose="020B0604020202020204" pitchFamily="34" charset="0"/>
                <a:cs typeface="Arial" panose="020B0604020202020204" pitchFamily="34" charset="0"/>
              </a:rPr>
              <a:t>AFDB’s</a:t>
            </a:r>
            <a:r>
              <a:rPr lang="fr-FR" sz="2800" b="1" dirty="0">
                <a:solidFill>
                  <a:schemeClr val="accent6">
                    <a:lumMod val="75000"/>
                  </a:schemeClr>
                </a:solidFill>
                <a:latin typeface="Arial" panose="020B0604020202020204" pitchFamily="34" charset="0"/>
                <a:cs typeface="Arial" panose="020B0604020202020204" pitchFamily="34" charset="0"/>
              </a:rPr>
              <a:t> SUPPORT TO THE PRIVATE SECTOR</a:t>
            </a:r>
          </a:p>
        </p:txBody>
      </p:sp>
      <p:sp>
        <p:nvSpPr>
          <p:cNvPr id="3" name="Espace réservé du contenu 2">
            <a:extLst>
              <a:ext uri="{FF2B5EF4-FFF2-40B4-BE49-F238E27FC236}">
                <a16:creationId xmlns:a16="http://schemas.microsoft.com/office/drawing/2014/main" id="{EAF20675-CE4A-EF49-A405-809127F53A9E}"/>
              </a:ext>
            </a:extLst>
          </p:cNvPr>
          <p:cNvSpPr>
            <a:spLocks noGrp="1"/>
          </p:cNvSpPr>
          <p:nvPr>
            <p:ph idx="1"/>
          </p:nvPr>
        </p:nvSpPr>
        <p:spPr>
          <a:xfrm>
            <a:off x="0" y="1062182"/>
            <a:ext cx="11607800" cy="5659293"/>
          </a:xfrm>
        </p:spPr>
        <p:txBody>
          <a:bodyPr>
            <a:normAutofit/>
          </a:bodyPr>
          <a:lstStyle/>
          <a:p>
            <a:r>
              <a:rPr lang="en-ZA" sz="2400" dirty="0">
                <a:latin typeface="+mj-lt"/>
              </a:rPr>
              <a:t> The African Development Bank Group views its support for private sector development </a:t>
            </a:r>
            <a:r>
              <a:rPr lang="en-ZA" sz="2400" b="1" i="1" dirty="0">
                <a:solidFill>
                  <a:schemeClr val="accent1">
                    <a:lumMod val="50000"/>
                  </a:schemeClr>
                </a:solidFill>
                <a:latin typeface="+mj-lt"/>
              </a:rPr>
              <a:t>as the principal means to fulfil its mandate to “contribute to health development and social progress </a:t>
            </a:r>
            <a:r>
              <a:rPr lang="en-ZA" sz="2400" dirty="0">
                <a:latin typeface="+mj-lt"/>
              </a:rPr>
              <a:t>of its regional member countries</a:t>
            </a:r>
          </a:p>
          <a:p>
            <a:pPr marL="0" indent="0">
              <a:buNone/>
            </a:pPr>
            <a:endParaRPr lang="en-ZA" sz="2400" dirty="0">
              <a:latin typeface="+mj-lt"/>
            </a:endParaRPr>
          </a:p>
          <a:p>
            <a:r>
              <a:rPr lang="en-ZA" sz="2400" dirty="0">
                <a:latin typeface="+mj-lt"/>
              </a:rPr>
              <a:t>The Bank’s 1964 Charter, calls for the Bank “to promote investment in Africa of public and private capital in projects or programs designed to contribute to the economic development or social progress of its regional member countries.</a:t>
            </a:r>
          </a:p>
          <a:p>
            <a:pPr marL="0" indent="0">
              <a:buNone/>
            </a:pPr>
            <a:endParaRPr lang="en-ZA" sz="2400" dirty="0">
              <a:latin typeface="+mj-lt"/>
            </a:endParaRPr>
          </a:p>
          <a:p>
            <a:r>
              <a:rPr lang="en-ZA" sz="2400" dirty="0">
                <a:latin typeface="+mj-lt"/>
              </a:rPr>
              <a:t>The private sector is surprisingly large and already plays an important role in Africa’s healthcare sector. </a:t>
            </a:r>
          </a:p>
          <a:p>
            <a:endParaRPr lang="en-ZA" sz="2400" dirty="0">
              <a:latin typeface="+mj-lt"/>
            </a:endParaRPr>
          </a:p>
          <a:p>
            <a:pPr algn="just"/>
            <a:r>
              <a:rPr lang="en-ZA" sz="2400" dirty="0"/>
              <a:t>This is why the Bank is fully committed to </a:t>
            </a:r>
            <a:r>
              <a:rPr lang="en-ZA" sz="2400" b="1" dirty="0"/>
              <a:t>incentivize the Private Sector to boost Africa’s response to the COVID-19 pandemic.</a:t>
            </a:r>
            <a:r>
              <a:rPr lang="en-ZA" sz="2400" dirty="0"/>
              <a:t> This approach focuses on three different dimensions.</a:t>
            </a:r>
          </a:p>
          <a:p>
            <a:endParaRPr lang="en-ZA" sz="2400" dirty="0">
              <a:latin typeface="+mj-lt"/>
            </a:endParaRPr>
          </a:p>
          <a:p>
            <a:endParaRPr lang="en-ZA" dirty="0">
              <a:latin typeface="+mj-lt"/>
            </a:endParaRPr>
          </a:p>
          <a:p>
            <a:pPr marL="0" indent="0">
              <a:buNone/>
            </a:pPr>
            <a:endParaRPr lang="en-ZA" dirty="0">
              <a:latin typeface="+mj-lt"/>
            </a:endParaRPr>
          </a:p>
          <a:p>
            <a:pPr marL="0" indent="0" algn="just">
              <a:buNone/>
            </a:pPr>
            <a:endParaRPr lang="fr-FR" dirty="0"/>
          </a:p>
        </p:txBody>
      </p:sp>
      <p:sp>
        <p:nvSpPr>
          <p:cNvPr id="5" name="Espace réservé du numéro de diapositive 4">
            <a:extLst>
              <a:ext uri="{FF2B5EF4-FFF2-40B4-BE49-F238E27FC236}">
                <a16:creationId xmlns:a16="http://schemas.microsoft.com/office/drawing/2014/main" id="{6AA6E820-58D4-4843-A961-7D64526D725B}"/>
              </a:ext>
            </a:extLst>
          </p:cNvPr>
          <p:cNvSpPr>
            <a:spLocks noGrp="1"/>
          </p:cNvSpPr>
          <p:nvPr>
            <p:ph type="sldNum" sz="quarter" idx="12"/>
          </p:nvPr>
        </p:nvSpPr>
        <p:spPr/>
        <p:txBody>
          <a:bodyPr/>
          <a:lstStyle/>
          <a:p>
            <a:fld id="{8043422A-ED2D-46CA-ADFB-BB04AF9B8B63}" type="slidenum">
              <a:rPr lang="fr-FR" smtClean="0"/>
              <a:t>10</a:t>
            </a:fld>
            <a:endParaRPr lang="fr-FR"/>
          </a:p>
        </p:txBody>
      </p:sp>
    </p:spTree>
    <p:extLst>
      <p:ext uri="{BB962C8B-B14F-4D97-AF65-F5344CB8AC3E}">
        <p14:creationId xmlns:p14="http://schemas.microsoft.com/office/powerpoint/2010/main" val="2396628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357CA2-B417-C14D-B87A-5BA0C514D0F6}"/>
              </a:ext>
            </a:extLst>
          </p:cNvPr>
          <p:cNvSpPr>
            <a:spLocks noGrp="1"/>
          </p:cNvSpPr>
          <p:nvPr>
            <p:ph type="title"/>
          </p:nvPr>
        </p:nvSpPr>
        <p:spPr>
          <a:xfrm>
            <a:off x="-2" y="0"/>
            <a:ext cx="11990231" cy="669701"/>
          </a:xfrm>
        </p:spPr>
        <p:txBody>
          <a:bodyPr>
            <a:noAutofit/>
          </a:bodyPr>
          <a:lstStyle/>
          <a:p>
            <a:r>
              <a:rPr lang="en-ZA" sz="2000" b="1" dirty="0">
                <a:solidFill>
                  <a:schemeClr val="accent6"/>
                </a:solidFill>
                <a:latin typeface="Arial" panose="020B0604020202020204" pitchFamily="34" charset="0"/>
                <a:cs typeface="Arial" panose="020B0604020202020204" pitchFamily="34" charset="0"/>
              </a:rPr>
              <a:t>INCENTIVIZE THE PRIVATE SECTOR TO BOOST AFRICA’S MEDICAL SUPPLY CHAINS  </a:t>
            </a:r>
            <a:endParaRPr lang="en-ZA" sz="2000"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AF20675-CE4A-EF49-A405-809127F53A9E}"/>
              </a:ext>
            </a:extLst>
          </p:cNvPr>
          <p:cNvSpPr>
            <a:spLocks noGrp="1"/>
          </p:cNvSpPr>
          <p:nvPr>
            <p:ph idx="1"/>
          </p:nvPr>
        </p:nvSpPr>
        <p:spPr>
          <a:xfrm>
            <a:off x="-2" y="605306"/>
            <a:ext cx="11990231" cy="5959475"/>
          </a:xfrm>
        </p:spPr>
        <p:txBody>
          <a:bodyPr>
            <a:normAutofit fontScale="62500" lnSpcReduction="20000"/>
          </a:bodyPr>
          <a:lstStyle/>
          <a:p>
            <a:r>
              <a:rPr lang="en-ZA" sz="3200" b="1" i="1" dirty="0">
                <a:solidFill>
                  <a:srgbClr val="FF0000"/>
                </a:solidFill>
                <a:latin typeface="+mj-lt"/>
              </a:rPr>
              <a:t>Firstly</a:t>
            </a:r>
            <a:r>
              <a:rPr lang="en-ZA" sz="3200" dirty="0">
                <a:latin typeface="+mj-lt"/>
              </a:rPr>
              <a:t>: The Bank will </a:t>
            </a:r>
            <a:r>
              <a:rPr lang="en-ZA" sz="3200" b="1" dirty="0">
                <a:latin typeface="+mj-lt"/>
              </a:rPr>
              <a:t>support ten eligible and viable</a:t>
            </a:r>
            <a:r>
              <a:rPr lang="en-ZA" sz="3200" dirty="0">
                <a:latin typeface="+mj-lt"/>
              </a:rPr>
              <a:t> </a:t>
            </a:r>
            <a:r>
              <a:rPr lang="en-ZA" sz="3200" b="1" dirty="0">
                <a:latin typeface="+mj-lt"/>
              </a:rPr>
              <a:t>local SME manufacturers </a:t>
            </a:r>
            <a:r>
              <a:rPr lang="en-ZA" sz="3200" dirty="0">
                <a:latin typeface="+mj-lt"/>
              </a:rPr>
              <a:t>in each region (North, South, East, Central, West Africa and Nigeria) to swiftly transform their manufacturing capabilities to produce simple products (e.g. medical masks, alcohol-based sanitizers)</a:t>
            </a:r>
          </a:p>
          <a:p>
            <a:endParaRPr lang="en-ZA" sz="3200" dirty="0">
              <a:latin typeface="+mj-lt"/>
            </a:endParaRPr>
          </a:p>
          <a:p>
            <a:r>
              <a:rPr lang="en-ZA" sz="3200" dirty="0">
                <a:latin typeface="+mj-lt"/>
              </a:rPr>
              <a:t>The support will be through financing, creation of enabling environments, and coordinating off-take agreements with governments. Through an effective “One Bank” approach, sectors will work closely with Country offices and Regional Hubs in developing these fast-tracked non-sovereign operations (NSOs).</a:t>
            </a:r>
          </a:p>
          <a:p>
            <a:endParaRPr lang="en-ZA" sz="3200" dirty="0">
              <a:latin typeface="+mj-lt"/>
            </a:endParaRPr>
          </a:p>
          <a:p>
            <a:r>
              <a:rPr lang="en-ZA" sz="3200" b="1" i="1" dirty="0">
                <a:solidFill>
                  <a:srgbClr val="FF0000"/>
                </a:solidFill>
                <a:latin typeface="+mj-lt"/>
              </a:rPr>
              <a:t>Secondly</a:t>
            </a:r>
            <a:r>
              <a:rPr lang="en-ZA" sz="3200" b="1" dirty="0">
                <a:solidFill>
                  <a:srgbClr val="FF0000"/>
                </a:solidFill>
                <a:latin typeface="+mj-lt"/>
              </a:rPr>
              <a:t>: </a:t>
            </a:r>
            <a:r>
              <a:rPr lang="en-ZA" sz="3200" dirty="0">
                <a:latin typeface="+mj-lt"/>
              </a:rPr>
              <a:t>The Bank will work with existing Private Equity (PE) clients </a:t>
            </a:r>
            <a:r>
              <a:rPr lang="en-ZA" sz="3200" b="1" dirty="0">
                <a:latin typeface="+mj-lt"/>
              </a:rPr>
              <a:t>to channel up to 25% of the already committed ADB’s financing into viable healthcare and pharmaceutical companies.</a:t>
            </a:r>
          </a:p>
          <a:p>
            <a:pPr marL="0" indent="0">
              <a:buNone/>
            </a:pPr>
            <a:endParaRPr lang="en-ZA" sz="3200" dirty="0">
              <a:latin typeface="+mj-lt"/>
            </a:endParaRPr>
          </a:p>
          <a:p>
            <a:r>
              <a:rPr lang="en-ZA" sz="3200" dirty="0">
                <a:latin typeface="+mj-lt"/>
              </a:rPr>
              <a:t>The Bank has active financing in private equity funds that are investing in 16 Pharmaceutical companies across all regions of the continent. </a:t>
            </a:r>
          </a:p>
          <a:p>
            <a:pPr marL="0" indent="0">
              <a:buNone/>
            </a:pPr>
            <a:endParaRPr lang="en-ZA" sz="3200" dirty="0">
              <a:latin typeface="+mj-lt"/>
            </a:endParaRPr>
          </a:p>
          <a:p>
            <a:r>
              <a:rPr lang="en-ZA" sz="3200" dirty="0">
                <a:latin typeface="+mj-lt"/>
              </a:rPr>
              <a:t>The Bank will negotiate with Fund Managers the financial implications of increasing private equity funding into these viable companies. The financial gap will be covered from CRF resources earmarked for NSOs.</a:t>
            </a:r>
          </a:p>
          <a:p>
            <a:pPr marL="0" indent="0">
              <a:buNone/>
            </a:pPr>
            <a:endParaRPr lang="en-ZA" sz="3200" dirty="0">
              <a:latin typeface="+mj-lt"/>
            </a:endParaRPr>
          </a:p>
          <a:p>
            <a:r>
              <a:rPr lang="en-ZA" sz="3200" b="1" i="1" dirty="0">
                <a:solidFill>
                  <a:srgbClr val="FF0000"/>
                </a:solidFill>
                <a:latin typeface="+mj-lt"/>
              </a:rPr>
              <a:t>Thirdly</a:t>
            </a:r>
            <a:r>
              <a:rPr lang="en-ZA" sz="3200" b="1" dirty="0">
                <a:solidFill>
                  <a:srgbClr val="FF0000"/>
                </a:solidFill>
                <a:latin typeface="+mj-lt"/>
              </a:rPr>
              <a:t>: </a:t>
            </a:r>
            <a:r>
              <a:rPr lang="en-ZA" sz="3200" dirty="0">
                <a:latin typeface="+mj-lt"/>
              </a:rPr>
              <a:t>The Bank will n</a:t>
            </a:r>
            <a:r>
              <a:rPr lang="en-ZA" sz="3200" b="1" dirty="0">
                <a:latin typeface="+mj-lt"/>
              </a:rPr>
              <a:t>egotiate with Financial Intermediaries (FIs) to enhance their on-lending from ADB’s committed Lines of Credit (LoC), trade finance and guarantees to small and medium sized pharmaceutical and medical supplies companies</a:t>
            </a:r>
            <a:r>
              <a:rPr lang="en-ZA" sz="3200" dirty="0">
                <a:latin typeface="+mj-lt"/>
              </a:rPr>
              <a:t>.</a:t>
            </a:r>
          </a:p>
          <a:p>
            <a:pPr marL="0" indent="0">
              <a:buNone/>
            </a:pPr>
            <a:r>
              <a:rPr lang="en-ZA" sz="3000" dirty="0">
                <a:latin typeface="+mj-lt"/>
              </a:rPr>
              <a:t> </a:t>
            </a:r>
          </a:p>
          <a:p>
            <a:pPr marL="0" indent="0" algn="just">
              <a:buNone/>
            </a:pPr>
            <a:endParaRPr lang="fr-FR" dirty="0"/>
          </a:p>
        </p:txBody>
      </p:sp>
      <p:sp>
        <p:nvSpPr>
          <p:cNvPr id="5" name="Espace réservé du numéro de diapositive 4">
            <a:extLst>
              <a:ext uri="{FF2B5EF4-FFF2-40B4-BE49-F238E27FC236}">
                <a16:creationId xmlns:a16="http://schemas.microsoft.com/office/drawing/2014/main" id="{6AA6E820-58D4-4843-A961-7D64526D725B}"/>
              </a:ext>
            </a:extLst>
          </p:cNvPr>
          <p:cNvSpPr>
            <a:spLocks noGrp="1"/>
          </p:cNvSpPr>
          <p:nvPr>
            <p:ph type="sldNum" sz="quarter" idx="12"/>
          </p:nvPr>
        </p:nvSpPr>
        <p:spPr/>
        <p:txBody>
          <a:bodyPr/>
          <a:lstStyle/>
          <a:p>
            <a:fld id="{8043422A-ED2D-46CA-ADFB-BB04AF9B8B63}" type="slidenum">
              <a:rPr lang="fr-FR" smtClean="0"/>
              <a:t>11</a:t>
            </a:fld>
            <a:endParaRPr lang="fr-FR" dirty="0"/>
          </a:p>
        </p:txBody>
      </p:sp>
    </p:spTree>
    <p:extLst>
      <p:ext uri="{BB962C8B-B14F-4D97-AF65-F5344CB8AC3E}">
        <p14:creationId xmlns:p14="http://schemas.microsoft.com/office/powerpoint/2010/main" val="2530413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09800" y="0"/>
            <a:ext cx="7772400" cy="2564904"/>
          </a:xfrm>
        </p:spPr>
        <p:txBody>
          <a:bodyPr>
            <a:normAutofit/>
          </a:bodyPr>
          <a:lstStyle/>
          <a:p>
            <a:pPr>
              <a:spcBef>
                <a:spcPts val="0"/>
              </a:spcBef>
            </a:pPr>
            <a:r>
              <a:rPr lang="en-US" b="1" dirty="0">
                <a:solidFill>
                  <a:srgbClr val="3276C8"/>
                </a:solidFill>
                <a:cs typeface="Arial" pitchFamily="34" charset="0"/>
              </a:rPr>
              <a:t> </a:t>
            </a:r>
            <a:endParaRPr lang="en-US" sz="3300" b="1" dirty="0">
              <a:solidFill>
                <a:srgbClr val="002060"/>
              </a:solidFill>
              <a:latin typeface="Tahoma" pitchFamily="34" charset="0"/>
              <a:ea typeface="Tahoma" pitchFamily="34" charset="0"/>
              <a:cs typeface="Tahoma" pitchFamily="34" charset="0"/>
            </a:endParaRPr>
          </a:p>
        </p:txBody>
      </p:sp>
      <p:sp>
        <p:nvSpPr>
          <p:cNvPr id="3" name="Sous-titre 2"/>
          <p:cNvSpPr>
            <a:spLocks noGrp="1"/>
          </p:cNvSpPr>
          <p:nvPr>
            <p:ph type="subTitle" idx="1"/>
          </p:nvPr>
        </p:nvSpPr>
        <p:spPr>
          <a:xfrm>
            <a:off x="1074796" y="1339403"/>
            <a:ext cx="9666184" cy="2897745"/>
          </a:xfrm>
        </p:spPr>
        <p:txBody>
          <a:bodyPr>
            <a:noAutofit/>
          </a:bodyPr>
          <a:lstStyle/>
          <a:p>
            <a:r>
              <a:rPr lang="en-US" sz="8800" b="1" dirty="0">
                <a:solidFill>
                  <a:srgbClr val="00B050"/>
                </a:solidFill>
                <a:latin typeface="Tahoma" pitchFamily="34" charset="0"/>
                <a:ea typeface="Tahoma" pitchFamily="34" charset="0"/>
                <a:cs typeface="Tahoma" pitchFamily="34" charset="0"/>
              </a:rPr>
              <a:t>THANK YOU FOR YOUR ATTENTION</a:t>
            </a:r>
            <a:endParaRPr lang="fr-FR" sz="8800" b="1" dirty="0">
              <a:solidFill>
                <a:srgbClr val="00B050"/>
              </a:solidFill>
              <a:latin typeface="Tahoma" pitchFamily="34" charset="0"/>
              <a:ea typeface="Tahoma" pitchFamily="34" charset="0"/>
              <a:cs typeface="Tahoma" pitchFamily="34" charset="0"/>
            </a:endParaRPr>
          </a:p>
        </p:txBody>
      </p:sp>
      <p:pic>
        <p:nvPicPr>
          <p:cNvPr id="5" name="Picture 8" descr="bad logo double bonne de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 y="1"/>
            <a:ext cx="2019300" cy="1244599"/>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5"/>
          <p:cNvSpPr>
            <a:spLocks noGrp="1"/>
          </p:cNvSpPr>
          <p:nvPr>
            <p:ph type="sldNum" sz="quarter" idx="12"/>
          </p:nvPr>
        </p:nvSpPr>
        <p:spPr/>
        <p:txBody>
          <a:bodyPr/>
          <a:lstStyle/>
          <a:p>
            <a:fld id="{8043422A-ED2D-46CA-ADFB-BB04AF9B8B63}" type="slidenum">
              <a:rPr lang="fr-FR" smtClean="0"/>
              <a:t>12</a:t>
            </a:fld>
            <a:endParaRPr lang="fr-FR"/>
          </a:p>
        </p:txBody>
      </p:sp>
    </p:spTree>
    <p:extLst>
      <p:ext uri="{BB962C8B-B14F-4D97-AF65-F5344CB8AC3E}">
        <p14:creationId xmlns:p14="http://schemas.microsoft.com/office/powerpoint/2010/main" val="2942272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chemeClr val="accent6">
                    <a:lumMod val="75000"/>
                  </a:schemeClr>
                </a:solidFill>
                <a:latin typeface="Arial" panose="020B0604020202020204" pitchFamily="34" charset="0"/>
                <a:cs typeface="Arial" panose="020B0604020202020204" pitchFamily="34" charset="0"/>
              </a:rPr>
              <a:t>OUTLINE</a:t>
            </a:r>
          </a:p>
        </p:txBody>
      </p:sp>
      <p:sp>
        <p:nvSpPr>
          <p:cNvPr id="3" name="Espace réservé du contenu 2"/>
          <p:cNvSpPr>
            <a:spLocks noGrp="1"/>
          </p:cNvSpPr>
          <p:nvPr>
            <p:ph idx="1"/>
          </p:nvPr>
        </p:nvSpPr>
        <p:spPr>
          <a:xfrm>
            <a:off x="710380" y="1416676"/>
            <a:ext cx="9901811" cy="5074276"/>
          </a:xfrm>
        </p:spPr>
        <p:txBody>
          <a:bodyPr>
            <a:normAutofit/>
          </a:bodyPr>
          <a:lstStyle/>
          <a:p>
            <a:pPr marL="571500" indent="-571500">
              <a:lnSpc>
                <a:spcPct val="200000"/>
              </a:lnSpc>
              <a:buFont typeface="+mj-lt"/>
              <a:buAutoNum type="romanUcPeriod"/>
            </a:pPr>
            <a:r>
              <a:rPr lang="fr-FR" sz="2400" b="1" dirty="0">
                <a:latin typeface="+mj-lt"/>
              </a:rPr>
              <a:t>Status of Africa’s health system</a:t>
            </a:r>
          </a:p>
          <a:p>
            <a:pPr marL="571500" indent="-571500">
              <a:lnSpc>
                <a:spcPct val="200000"/>
              </a:lnSpc>
              <a:buFont typeface="+mj-lt"/>
              <a:buAutoNum type="romanUcPeriod"/>
            </a:pPr>
            <a:r>
              <a:rPr lang="fr-FR" sz="2400" b="1" dirty="0">
                <a:latin typeface="+mj-lt"/>
              </a:rPr>
              <a:t>COVID-19 pandemic context in Africa</a:t>
            </a:r>
          </a:p>
          <a:p>
            <a:pPr marL="571500" indent="-571500">
              <a:lnSpc>
                <a:spcPct val="200000"/>
              </a:lnSpc>
              <a:buFont typeface="+mj-lt"/>
              <a:buAutoNum type="romanUcPeriod"/>
            </a:pPr>
            <a:r>
              <a:rPr lang="fr-FR" sz="2400" b="1" dirty="0">
                <a:latin typeface="+mj-lt"/>
              </a:rPr>
              <a:t>AfDB’s overall response to the COVID-19 pandemic</a:t>
            </a:r>
          </a:p>
          <a:p>
            <a:pPr marL="571500" indent="-571500">
              <a:lnSpc>
                <a:spcPct val="200000"/>
              </a:lnSpc>
              <a:buFont typeface="+mj-lt"/>
              <a:buAutoNum type="romanUcPeriod"/>
            </a:pPr>
            <a:r>
              <a:rPr lang="en-ZA" sz="2400" b="1" dirty="0">
                <a:latin typeface="+mj-lt"/>
              </a:rPr>
              <a:t>Total volume of package announced by the AfDB</a:t>
            </a:r>
          </a:p>
          <a:p>
            <a:pPr marL="571500" indent="-571500">
              <a:lnSpc>
                <a:spcPct val="200000"/>
              </a:lnSpc>
              <a:buFont typeface="+mj-lt"/>
              <a:buAutoNum type="romanUcPeriod"/>
            </a:pPr>
            <a:r>
              <a:rPr lang="en-ZA" sz="2400" b="1" dirty="0">
                <a:latin typeface="+mj-lt"/>
              </a:rPr>
              <a:t>AfDB’s support to the private sector</a:t>
            </a:r>
          </a:p>
          <a:p>
            <a:pPr marL="571500" indent="-571500">
              <a:lnSpc>
                <a:spcPct val="200000"/>
              </a:lnSpc>
              <a:buFont typeface="+mj-lt"/>
              <a:buAutoNum type="romanUcPeriod"/>
            </a:pPr>
            <a:endParaRPr lang="fr-FR" sz="2400" b="1" dirty="0">
              <a:latin typeface="+mj-lt"/>
              <a:cs typeface="Arial" panose="020B0604020202020204" pitchFamily="34" charset="0"/>
            </a:endParaRPr>
          </a:p>
        </p:txBody>
      </p:sp>
      <p:sp>
        <p:nvSpPr>
          <p:cNvPr id="5" name="Espace réservé du numéro de diapositive 4"/>
          <p:cNvSpPr>
            <a:spLocks noGrp="1"/>
          </p:cNvSpPr>
          <p:nvPr>
            <p:ph type="sldNum" sz="quarter" idx="12"/>
          </p:nvPr>
        </p:nvSpPr>
        <p:spPr/>
        <p:txBody>
          <a:bodyPr/>
          <a:lstStyle/>
          <a:p>
            <a:fld id="{8043422A-ED2D-46CA-ADFB-BB04AF9B8B63}" type="slidenum">
              <a:rPr lang="fr-FR" smtClean="0"/>
              <a:t>2</a:t>
            </a:fld>
            <a:endParaRPr lang="fr-FR"/>
          </a:p>
        </p:txBody>
      </p:sp>
    </p:spTree>
    <p:extLst>
      <p:ext uri="{BB962C8B-B14F-4D97-AF65-F5344CB8AC3E}">
        <p14:creationId xmlns:p14="http://schemas.microsoft.com/office/powerpoint/2010/main" val="2188205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1" y="0"/>
            <a:ext cx="7583053" cy="740701"/>
          </a:xfrm>
        </p:spPr>
        <p:txBody>
          <a:bodyPr>
            <a:normAutofit fontScale="90000"/>
          </a:bodyPr>
          <a:lstStyle/>
          <a:p>
            <a:pPr algn="ctr"/>
            <a:r>
              <a:rPr lang="fr-FR" b="1" dirty="0">
                <a:solidFill>
                  <a:schemeClr val="accent6">
                    <a:lumMod val="75000"/>
                  </a:schemeClr>
                </a:solidFill>
                <a:latin typeface="Arial" panose="020B0604020202020204" pitchFamily="34" charset="0"/>
                <a:cs typeface="Arial" panose="020B0604020202020204" pitchFamily="34" charset="0"/>
              </a:rPr>
              <a:t>STATUS OF AFRICA’S HEALTH SYSTEM</a:t>
            </a:r>
            <a:endParaRPr lang="fr-FR" dirty="0"/>
          </a:p>
        </p:txBody>
      </p:sp>
      <p:sp>
        <p:nvSpPr>
          <p:cNvPr id="4" name="Espace réservé du texte 3"/>
          <p:cNvSpPr>
            <a:spLocks noGrp="1"/>
          </p:cNvSpPr>
          <p:nvPr>
            <p:ph type="body" sz="half" idx="2"/>
          </p:nvPr>
        </p:nvSpPr>
        <p:spPr>
          <a:xfrm>
            <a:off x="93133" y="740701"/>
            <a:ext cx="4527553" cy="5280589"/>
          </a:xfrm>
        </p:spPr>
        <p:txBody>
          <a:bodyPr/>
          <a:lstStyle/>
          <a:p>
            <a:pPr algn="just"/>
            <a:r>
              <a:rPr lang="en-US" sz="1800" b="1" dirty="0">
                <a:latin typeface="Calibri" panose="020F0502020204030204" pitchFamily="34" charset="0"/>
              </a:rPr>
              <a:t>Africa’s health system is getting overstretched with the increasing number of cases on the continent. The continent faces enormous challenge in the areas of health infrastructure, health financing and workforce</a:t>
            </a:r>
          </a:p>
          <a:p>
            <a:endParaRPr lang="fr-FR" dirty="0"/>
          </a:p>
        </p:txBody>
      </p:sp>
      <p:sp>
        <p:nvSpPr>
          <p:cNvPr id="5" name="ZoneTexte 4">
            <a:extLst>
              <a:ext uri="{FF2B5EF4-FFF2-40B4-BE49-F238E27FC236}">
                <a16:creationId xmlns:a16="http://schemas.microsoft.com/office/drawing/2014/main" id="{C4362718-6C2C-5F4C-AD55-ED9D1B235FCD}"/>
              </a:ext>
            </a:extLst>
          </p:cNvPr>
          <p:cNvSpPr txBox="1"/>
          <p:nvPr/>
        </p:nvSpPr>
        <p:spPr>
          <a:xfrm>
            <a:off x="93133" y="3249880"/>
            <a:ext cx="4673599" cy="652230"/>
          </a:xfrm>
          <a:prstGeom prst="rect">
            <a:avLst/>
          </a:prstGeom>
          <a:noFill/>
        </p:spPr>
        <p:txBody>
          <a:bodyPr wrap="square" rtlCol="0">
            <a:spAutoFit/>
          </a:bodyPr>
          <a:lstStyle/>
          <a:p>
            <a:pPr>
              <a:lnSpc>
                <a:spcPct val="107000"/>
              </a:lnSpc>
              <a:spcAft>
                <a:spcPts val="800"/>
              </a:spcAft>
            </a:pPr>
            <a:r>
              <a:rPr lang="en-ZA" sz="1700" dirty="0">
                <a:solidFill>
                  <a:srgbClr val="FF0000"/>
                </a:solidFill>
                <a:latin typeface="Arial" panose="020B0604020202020204" pitchFamily="34" charset="0"/>
                <a:ea typeface="Calibri" panose="020F0502020204030204" pitchFamily="34" charset="0"/>
                <a:cs typeface="Times New Roman" panose="02020603050405020304" pitchFamily="18" charset="0"/>
              </a:rPr>
              <a:t>Africa only spent 5.2% of GDP on healthcare (2017) </a:t>
            </a:r>
            <a:endParaRPr lang="en-ZA" sz="17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Oval 7">
            <a:extLst>
              <a:ext uri="{FF2B5EF4-FFF2-40B4-BE49-F238E27FC236}">
                <a16:creationId xmlns:a16="http://schemas.microsoft.com/office/drawing/2014/main" id="{5483FECC-7118-9D40-916C-6F89F3C65B6C}"/>
              </a:ext>
            </a:extLst>
          </p:cNvPr>
          <p:cNvSpPr>
            <a:spLocks noGrp="1"/>
          </p:cNvSpPr>
          <p:nvPr>
            <p:ph idx="1"/>
          </p:nvPr>
        </p:nvSpPr>
        <p:spPr>
          <a:xfrm>
            <a:off x="4766733" y="740701"/>
            <a:ext cx="6815667" cy="2509179"/>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indent="0">
              <a:lnSpc>
                <a:spcPct val="107000"/>
              </a:lnSpc>
              <a:spcAft>
                <a:spcPts val="800"/>
              </a:spcAft>
              <a:buNone/>
            </a:pPr>
            <a:r>
              <a:rPr lang="en-ZA" sz="1600" dirty="0">
                <a:effectLst/>
                <a:latin typeface="Calibri" panose="020F0502020204030204" pitchFamily="34" charset="0"/>
                <a:ea typeface="Calibri" panose="020F0502020204030204" pitchFamily="34" charset="0"/>
                <a:cs typeface="Times New Roman" panose="02020603050405020304" pitchFamily="18" charset="0"/>
              </a:rPr>
              <a:t>The current density of physicians per 1000 population stands at 0.2 in Africa compared to 0.8 in South Asia and 2.2 in Latin America and the Caribbean</a:t>
            </a:r>
          </a:p>
          <a:p>
            <a:pPr algn="ctr">
              <a:lnSpc>
                <a:spcPct val="107000"/>
              </a:lnSpc>
              <a:spcAft>
                <a:spcPts val="800"/>
              </a:spcAft>
            </a:pPr>
            <a:r>
              <a:rPr lang="en-ZA" sz="1100" dirty="0">
                <a:effectLst/>
                <a:ea typeface="Calibri" panose="020F0502020204030204" pitchFamily="34" charset="0"/>
                <a:cs typeface="Times New Roman" panose="02020603050405020304" pitchFamily="18" charset="0"/>
              </a:rPr>
              <a:t> </a:t>
            </a:r>
          </a:p>
        </p:txBody>
      </p:sp>
      <p:sp>
        <p:nvSpPr>
          <p:cNvPr id="9" name="Rounded Rectangle 9">
            <a:extLst>
              <a:ext uri="{FF2B5EF4-FFF2-40B4-BE49-F238E27FC236}">
                <a16:creationId xmlns:a16="http://schemas.microsoft.com/office/drawing/2014/main" id="{DFCFEC5F-58CA-2546-88B3-C7597752D11D}"/>
              </a:ext>
            </a:extLst>
          </p:cNvPr>
          <p:cNvSpPr/>
          <p:nvPr/>
        </p:nvSpPr>
        <p:spPr>
          <a:xfrm>
            <a:off x="4865471" y="3953815"/>
            <a:ext cx="6815667" cy="2215166"/>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ZA" sz="2000" dirty="0">
                <a:effectLst/>
                <a:latin typeface="Calibri" panose="020F0502020204030204" pitchFamily="34" charset="0"/>
                <a:ea typeface="Calibri" panose="020F0502020204030204" pitchFamily="34" charset="0"/>
                <a:cs typeface="Arial" panose="020B0604020202020204" pitchFamily="34" charset="0"/>
              </a:rPr>
              <a:t>Nurses and Midwifes density per 1000 population stands at 1.0 in Africa compared to 1.7 in South Asia and 4.7 in Latin America and the Caribbean</a:t>
            </a:r>
          </a:p>
          <a:p>
            <a:pPr algn="ctr">
              <a:lnSpc>
                <a:spcPct val="107000"/>
              </a:lnSpc>
              <a:spcAft>
                <a:spcPts val="800"/>
              </a:spcAft>
            </a:pPr>
            <a:r>
              <a:rPr lang="en-ZA" sz="1100" dirty="0">
                <a:effectLst/>
                <a:ea typeface="Calibri" panose="020F0502020204030204" pitchFamily="34" charset="0"/>
                <a:cs typeface="Times New Roman" panose="02020603050405020304" pitchFamily="18" charset="0"/>
              </a:rPr>
              <a:t> </a:t>
            </a:r>
          </a:p>
        </p:txBody>
      </p:sp>
      <p:sp>
        <p:nvSpPr>
          <p:cNvPr id="8" name="ZoneTexte 5">
            <a:extLst>
              <a:ext uri="{FF2B5EF4-FFF2-40B4-BE49-F238E27FC236}">
                <a16:creationId xmlns:a16="http://schemas.microsoft.com/office/drawing/2014/main" id="{C984C0D3-9BD5-9E40-87BC-31A55FBBDF18}"/>
              </a:ext>
            </a:extLst>
          </p:cNvPr>
          <p:cNvSpPr txBox="1"/>
          <p:nvPr/>
        </p:nvSpPr>
        <p:spPr>
          <a:xfrm>
            <a:off x="93133" y="4478074"/>
            <a:ext cx="4673599" cy="968278"/>
          </a:xfrm>
          <a:prstGeom prst="rect">
            <a:avLst/>
          </a:prstGeom>
          <a:noFill/>
        </p:spPr>
        <p:txBody>
          <a:bodyPr wrap="square" rtlCol="0">
            <a:spAutoFit/>
          </a:bodyPr>
          <a:lstStyle/>
          <a:p>
            <a:pPr>
              <a:lnSpc>
                <a:spcPct val="107000"/>
              </a:lnSpc>
              <a:spcAft>
                <a:spcPts val="800"/>
              </a:spcAft>
            </a:pPr>
            <a:r>
              <a:rPr lang="en-ZA"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Less than 30% of the counties in the region are able to meet the target of 2.3 health worker per 1000 people, which was set by the WHO</a:t>
            </a:r>
          </a:p>
        </p:txBody>
      </p:sp>
    </p:spTree>
    <p:extLst>
      <p:ext uri="{BB962C8B-B14F-4D97-AF65-F5344CB8AC3E}">
        <p14:creationId xmlns:p14="http://schemas.microsoft.com/office/powerpoint/2010/main" val="3547308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357CA2-B417-C14D-B87A-5BA0C514D0F6}"/>
              </a:ext>
            </a:extLst>
          </p:cNvPr>
          <p:cNvSpPr>
            <a:spLocks noGrp="1"/>
          </p:cNvSpPr>
          <p:nvPr>
            <p:ph type="title"/>
          </p:nvPr>
        </p:nvSpPr>
        <p:spPr>
          <a:xfrm>
            <a:off x="0" y="41700"/>
            <a:ext cx="9297473" cy="835025"/>
          </a:xfrm>
        </p:spPr>
        <p:txBody>
          <a:bodyPr>
            <a:normAutofit/>
          </a:bodyPr>
          <a:lstStyle/>
          <a:p>
            <a:r>
              <a:rPr lang="fr-FR" sz="2800" b="1" dirty="0">
                <a:solidFill>
                  <a:schemeClr val="accent6">
                    <a:lumMod val="75000"/>
                  </a:schemeClr>
                </a:solidFill>
                <a:latin typeface="Arial" panose="020B0604020202020204" pitchFamily="34" charset="0"/>
                <a:cs typeface="Arial" panose="020B0604020202020204" pitchFamily="34" charset="0"/>
              </a:rPr>
              <a:t>COVID-19 PANDEMIC CONTEXT IN AFRICA</a:t>
            </a:r>
          </a:p>
        </p:txBody>
      </p:sp>
      <p:sp>
        <p:nvSpPr>
          <p:cNvPr id="3" name="Espace réservé du contenu 2">
            <a:extLst>
              <a:ext uri="{FF2B5EF4-FFF2-40B4-BE49-F238E27FC236}">
                <a16:creationId xmlns:a16="http://schemas.microsoft.com/office/drawing/2014/main" id="{EAF20675-CE4A-EF49-A405-809127F53A9E}"/>
              </a:ext>
            </a:extLst>
          </p:cNvPr>
          <p:cNvSpPr>
            <a:spLocks noGrp="1"/>
          </p:cNvSpPr>
          <p:nvPr>
            <p:ph idx="1"/>
          </p:nvPr>
        </p:nvSpPr>
        <p:spPr>
          <a:xfrm>
            <a:off x="0" y="762000"/>
            <a:ext cx="11607800" cy="5959475"/>
          </a:xfrm>
        </p:spPr>
        <p:txBody>
          <a:bodyPr>
            <a:normAutofit/>
          </a:bodyPr>
          <a:lstStyle/>
          <a:p>
            <a:pPr marL="0" indent="0">
              <a:buNone/>
            </a:pPr>
            <a:endParaRPr lang="en-ZA" dirty="0">
              <a:latin typeface="+mj-lt"/>
            </a:endParaRPr>
          </a:p>
          <a:p>
            <a:r>
              <a:rPr lang="en-ZA" dirty="0">
                <a:latin typeface="+mj-lt"/>
              </a:rPr>
              <a:t>The COVID-19 pandemic is already having catastrophic impact on African countries in the areas of health, humanitarian and general economy</a:t>
            </a:r>
          </a:p>
          <a:p>
            <a:endParaRPr lang="en-ZA" dirty="0">
              <a:latin typeface="+mj-lt"/>
            </a:endParaRPr>
          </a:p>
          <a:p>
            <a:r>
              <a:rPr lang="en-ZA" dirty="0">
                <a:latin typeface="+mj-lt"/>
              </a:rPr>
              <a:t>The continent is estimated to </a:t>
            </a:r>
            <a:r>
              <a:rPr lang="en-ZA" b="1" dirty="0">
                <a:solidFill>
                  <a:srgbClr val="FF0000"/>
                </a:solidFill>
                <a:latin typeface="+mj-lt"/>
              </a:rPr>
              <a:t>lose about 5-10% of its GDP </a:t>
            </a:r>
            <a:r>
              <a:rPr lang="en-ZA" dirty="0">
                <a:latin typeface="+mj-lt"/>
              </a:rPr>
              <a:t>as commodity prices and revenues from tourism, trade and remittances continues to shrink</a:t>
            </a:r>
          </a:p>
          <a:p>
            <a:pPr marL="0" indent="0">
              <a:buNone/>
            </a:pPr>
            <a:endParaRPr lang="en-ZA" dirty="0">
              <a:latin typeface="+mj-lt"/>
            </a:endParaRPr>
          </a:p>
          <a:p>
            <a:r>
              <a:rPr lang="en-ZA" dirty="0">
                <a:latin typeface="+mj-lt"/>
              </a:rPr>
              <a:t>Given the severity of this pandemic, the World Health Organization (WHO) has called on the international community including Development Finance institutions to support Africa in </a:t>
            </a:r>
            <a:r>
              <a:rPr lang="en-ZA" b="1" dirty="0">
                <a:solidFill>
                  <a:srgbClr val="FF0000"/>
                </a:solidFill>
                <a:latin typeface="+mj-lt"/>
              </a:rPr>
              <a:t>containing, mitigating and properly responding to COVID-19</a:t>
            </a:r>
          </a:p>
          <a:p>
            <a:pPr marL="0" indent="0" algn="just">
              <a:buNone/>
            </a:pPr>
            <a:endParaRPr lang="fr-FR" dirty="0"/>
          </a:p>
        </p:txBody>
      </p:sp>
      <p:sp>
        <p:nvSpPr>
          <p:cNvPr id="5" name="Espace réservé du numéro de diapositive 4">
            <a:extLst>
              <a:ext uri="{FF2B5EF4-FFF2-40B4-BE49-F238E27FC236}">
                <a16:creationId xmlns:a16="http://schemas.microsoft.com/office/drawing/2014/main" id="{6AA6E820-58D4-4843-A961-7D64526D725B}"/>
              </a:ext>
            </a:extLst>
          </p:cNvPr>
          <p:cNvSpPr>
            <a:spLocks noGrp="1"/>
          </p:cNvSpPr>
          <p:nvPr>
            <p:ph type="sldNum" sz="quarter" idx="12"/>
          </p:nvPr>
        </p:nvSpPr>
        <p:spPr/>
        <p:txBody>
          <a:bodyPr/>
          <a:lstStyle/>
          <a:p>
            <a:fld id="{8043422A-ED2D-46CA-ADFB-BB04AF9B8B63}" type="slidenum">
              <a:rPr lang="fr-FR" smtClean="0"/>
              <a:t>4</a:t>
            </a:fld>
            <a:endParaRPr lang="fr-FR"/>
          </a:p>
        </p:txBody>
      </p:sp>
    </p:spTree>
    <p:extLst>
      <p:ext uri="{BB962C8B-B14F-4D97-AF65-F5344CB8AC3E}">
        <p14:creationId xmlns:p14="http://schemas.microsoft.com/office/powerpoint/2010/main" val="1676141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1" y="-126999"/>
            <a:ext cx="10178472" cy="774699"/>
          </a:xfrm>
        </p:spPr>
        <p:txBody>
          <a:bodyPr>
            <a:normAutofit fontScale="90000"/>
          </a:bodyPr>
          <a:lstStyle/>
          <a:p>
            <a:r>
              <a:rPr lang="fr-FR" sz="2800" b="1" dirty="0">
                <a:solidFill>
                  <a:schemeClr val="accent6">
                    <a:lumMod val="75000"/>
                  </a:schemeClr>
                </a:solidFill>
                <a:latin typeface="Arial" panose="020B0604020202020204" pitchFamily="34" charset="0"/>
                <a:cs typeface="Arial" panose="020B0604020202020204" pitchFamily="34" charset="0"/>
              </a:rPr>
              <a:t>COVID-19 SITUATION REPORT IN AFRICA AS AT 27 APRIL 2020</a:t>
            </a:r>
            <a:endParaRPr lang="fr-FR" sz="2800" dirty="0"/>
          </a:p>
        </p:txBody>
      </p:sp>
      <p:sp>
        <p:nvSpPr>
          <p:cNvPr id="3" name="Espace réservé du contenu 2"/>
          <p:cNvSpPr>
            <a:spLocks noGrp="1"/>
          </p:cNvSpPr>
          <p:nvPr>
            <p:ph idx="1"/>
          </p:nvPr>
        </p:nvSpPr>
        <p:spPr/>
        <p:txBody>
          <a:bodyPr/>
          <a:lstStyle/>
          <a:p>
            <a:endParaRPr lang="fr-FR"/>
          </a:p>
        </p:txBody>
      </p:sp>
      <p:pic>
        <p:nvPicPr>
          <p:cNvPr id="5" name="Image 4">
            <a:extLst>
              <a:ext uri="{FF2B5EF4-FFF2-40B4-BE49-F238E27FC236}">
                <a16:creationId xmlns:a16="http://schemas.microsoft.com/office/drawing/2014/main" id="{44B15F08-9916-6F42-BF39-057C5BE8C711}"/>
              </a:ext>
            </a:extLst>
          </p:cNvPr>
          <p:cNvPicPr>
            <a:picLocks noChangeAspect="1"/>
          </p:cNvPicPr>
          <p:nvPr/>
        </p:nvPicPr>
        <p:blipFill>
          <a:blip r:embed="rId2"/>
          <a:stretch>
            <a:fillRect/>
          </a:stretch>
        </p:blipFill>
        <p:spPr>
          <a:xfrm>
            <a:off x="88900" y="647700"/>
            <a:ext cx="12103100" cy="5283200"/>
          </a:xfrm>
          <a:prstGeom prst="rect">
            <a:avLst/>
          </a:prstGeom>
        </p:spPr>
      </p:pic>
      <p:sp>
        <p:nvSpPr>
          <p:cNvPr id="4" name="Espace réservé du texte 3"/>
          <p:cNvSpPr>
            <a:spLocks noGrp="1"/>
          </p:cNvSpPr>
          <p:nvPr>
            <p:ph type="body" sz="half" idx="2"/>
          </p:nvPr>
        </p:nvSpPr>
        <p:spPr>
          <a:xfrm>
            <a:off x="7924800" y="6375399"/>
            <a:ext cx="3771900" cy="2338291"/>
          </a:xfrm>
        </p:spPr>
        <p:txBody>
          <a:bodyPr/>
          <a:lstStyle/>
          <a:p>
            <a:endParaRPr lang="fr-FR" dirty="0"/>
          </a:p>
        </p:txBody>
      </p:sp>
    </p:spTree>
    <p:extLst>
      <p:ext uri="{BB962C8B-B14F-4D97-AF65-F5344CB8AC3E}">
        <p14:creationId xmlns:p14="http://schemas.microsoft.com/office/powerpoint/2010/main" val="2283249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4036" y="369915"/>
            <a:ext cx="11129819" cy="45719"/>
          </a:xfrm>
        </p:spPr>
        <p:txBody>
          <a:bodyPr>
            <a:noAutofit/>
          </a:bodyPr>
          <a:lstStyle/>
          <a:p>
            <a:br>
              <a:rPr lang="en-ZA" sz="2800" dirty="0">
                <a:solidFill>
                  <a:srgbClr val="00B050"/>
                </a:solidFill>
                <a:latin typeface="Arial" panose="020B0604020202020204" pitchFamily="34" charset="0"/>
                <a:cs typeface="Arial" panose="020B0604020202020204" pitchFamily="34" charset="0"/>
              </a:rPr>
            </a:br>
            <a:br>
              <a:rPr lang="en-ZA" sz="2800" dirty="0">
                <a:solidFill>
                  <a:srgbClr val="00B050"/>
                </a:solidFill>
                <a:latin typeface="Arial" panose="020B0604020202020204" pitchFamily="34" charset="0"/>
                <a:cs typeface="Arial" panose="020B0604020202020204" pitchFamily="34" charset="0"/>
              </a:rPr>
            </a:br>
            <a:br>
              <a:rPr lang="en-ZA" sz="2800" dirty="0">
                <a:solidFill>
                  <a:srgbClr val="00B050"/>
                </a:solidFill>
                <a:latin typeface="Arial" panose="020B0604020202020204" pitchFamily="34" charset="0"/>
                <a:cs typeface="Arial" panose="020B0604020202020204" pitchFamily="34" charset="0"/>
              </a:rPr>
            </a:br>
            <a:r>
              <a:rPr lang="en-ZA" sz="2200" b="1" dirty="0">
                <a:solidFill>
                  <a:srgbClr val="00B050"/>
                </a:solidFill>
                <a:latin typeface="Arial" panose="020B0604020202020204" pitchFamily="34" charset="0"/>
                <a:cs typeface="Arial" panose="020B0604020202020204" pitchFamily="34" charset="0"/>
              </a:rPr>
              <a:t>STATUS OF EMERGENCY PREPAREDNESS AND RESPONSE IN AFRICA </a:t>
            </a:r>
            <a:endParaRPr lang="fr-FR" sz="2200" b="1" dirty="0">
              <a:solidFill>
                <a:srgbClr val="00B050"/>
              </a:solidFill>
            </a:endParaRPr>
          </a:p>
        </p:txBody>
      </p:sp>
      <p:sp>
        <p:nvSpPr>
          <p:cNvPr id="3" name="Espace réservé du contenu 2"/>
          <p:cNvSpPr>
            <a:spLocks noGrp="1"/>
          </p:cNvSpPr>
          <p:nvPr>
            <p:ph idx="1"/>
          </p:nvPr>
        </p:nvSpPr>
        <p:spPr>
          <a:xfrm>
            <a:off x="4516583" y="740701"/>
            <a:ext cx="4261235" cy="2436608"/>
          </a:xfrm>
        </p:spPr>
        <p:txBody>
          <a:bodyPr>
            <a:normAutofit fontScale="32500" lnSpcReduction="20000"/>
          </a:bodyPr>
          <a:lstStyle/>
          <a:p>
            <a:pPr marL="0" indent="0">
              <a:lnSpc>
                <a:spcPct val="107000"/>
              </a:lnSpc>
              <a:spcAft>
                <a:spcPts val="800"/>
              </a:spcAft>
              <a:buNone/>
            </a:pPr>
            <a:r>
              <a:rPr lang="en-ZA" sz="6200" b="1" dirty="0">
                <a:latin typeface="Calibri" panose="020F0502020204030204" pitchFamily="34" charset="0"/>
                <a:ea typeface="Calibri" panose="020F0502020204030204" pitchFamily="34" charset="0"/>
                <a:cs typeface="Times New Roman" panose="02020603050405020304" pitchFamily="18" charset="0"/>
              </a:rPr>
              <a:t>Screening and Testing</a:t>
            </a:r>
          </a:p>
          <a:p>
            <a:pPr marL="0" indent="0">
              <a:lnSpc>
                <a:spcPct val="107000"/>
              </a:lnSpc>
              <a:spcAft>
                <a:spcPts val="800"/>
              </a:spcAft>
              <a:buNone/>
            </a:pPr>
            <a:r>
              <a:rPr lang="en-ZA" sz="4400" b="1" dirty="0">
                <a:latin typeface="Calibri" panose="020F0502020204030204" pitchFamily="34" charset="0"/>
                <a:ea typeface="Calibri" panose="020F0502020204030204" pitchFamily="34" charset="0"/>
                <a:cs typeface="Arial" panose="020B0604020202020204" pitchFamily="34" charset="0"/>
              </a:rPr>
              <a:t>44 countries </a:t>
            </a:r>
            <a:r>
              <a:rPr lang="en-ZA" sz="4400" dirty="0">
                <a:latin typeface="Calibri" panose="020F0502020204030204" pitchFamily="34" charset="0"/>
                <a:ea typeface="Calibri" panose="020F0502020204030204" pitchFamily="34" charset="0"/>
                <a:cs typeface="Arial" panose="020B0604020202020204" pitchFamily="34" charset="0"/>
              </a:rPr>
              <a:t>in the African region can now test for COVID-19. At the start of the outbreak only </a:t>
            </a:r>
            <a:r>
              <a:rPr lang="en-ZA" sz="4400" b="1" dirty="0">
                <a:latin typeface="Calibri" panose="020F0502020204030204" pitchFamily="34" charset="0"/>
                <a:ea typeface="Calibri" panose="020F0502020204030204" pitchFamily="34" charset="0"/>
                <a:cs typeface="Arial" panose="020B0604020202020204" pitchFamily="34" charset="0"/>
              </a:rPr>
              <a:t>two could do so</a:t>
            </a:r>
            <a:r>
              <a:rPr lang="en-ZA" sz="4400" dirty="0">
                <a:latin typeface="Calibri" panose="020F0502020204030204" pitchFamily="34" charset="0"/>
                <a:ea typeface="Calibri" panose="020F0502020204030204" pitchFamily="34" charset="0"/>
                <a:cs typeface="Arial" panose="020B0604020202020204" pitchFamily="34" charset="0"/>
              </a:rPr>
              <a:t>.</a:t>
            </a:r>
            <a:endParaRPr lang="en-ZA" sz="4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ZA" sz="4400" b="1" dirty="0">
                <a:latin typeface="Calibri" panose="020F0502020204030204" pitchFamily="34" charset="0"/>
                <a:ea typeface="Calibri" panose="020F0502020204030204" pitchFamily="34" charset="0"/>
                <a:cs typeface="Times New Roman" panose="02020603050405020304" pitchFamily="18" charset="0"/>
              </a:rPr>
              <a:t>8 countries </a:t>
            </a:r>
            <a:r>
              <a:rPr lang="en-ZA" sz="4400" dirty="0">
                <a:latin typeface="Calibri" panose="020F0502020204030204" pitchFamily="34" charset="0"/>
                <a:ea typeface="Calibri" panose="020F0502020204030204" pitchFamily="34" charset="0"/>
                <a:cs typeface="Times New Roman" panose="02020603050405020304" pitchFamily="18" charset="0"/>
              </a:rPr>
              <a:t>are conducting mass screening and testing </a:t>
            </a:r>
          </a:p>
          <a:p>
            <a:pPr marL="0" indent="0">
              <a:lnSpc>
                <a:spcPct val="107000"/>
              </a:lnSpc>
              <a:spcAft>
                <a:spcPts val="800"/>
              </a:spcAft>
              <a:buNone/>
            </a:pPr>
            <a:r>
              <a:rPr lang="en-ZA" sz="4400" b="1" dirty="0">
                <a:latin typeface="Calibri" panose="020F0502020204030204" pitchFamily="34" charset="0"/>
                <a:ea typeface="Calibri" panose="020F0502020204030204" pitchFamily="34" charset="0"/>
                <a:cs typeface="Times New Roman" panose="02020603050405020304" pitchFamily="18" charset="0"/>
              </a:rPr>
              <a:t>11 countries </a:t>
            </a:r>
            <a:r>
              <a:rPr lang="en-ZA" sz="4400" dirty="0">
                <a:latin typeface="Calibri" panose="020F0502020204030204" pitchFamily="34" charset="0"/>
                <a:ea typeface="Calibri" panose="020F0502020204030204" pitchFamily="34" charset="0"/>
                <a:cs typeface="Times New Roman" panose="02020603050405020304" pitchFamily="18" charset="0"/>
              </a:rPr>
              <a:t>have instituted mandatory public use of face mask </a:t>
            </a:r>
          </a:p>
          <a:p>
            <a:endParaRPr lang="fr-FR" dirty="0"/>
          </a:p>
        </p:txBody>
      </p:sp>
      <p:sp>
        <p:nvSpPr>
          <p:cNvPr id="4" name="Espace réservé du texte 3"/>
          <p:cNvSpPr>
            <a:spLocks noGrp="1"/>
          </p:cNvSpPr>
          <p:nvPr>
            <p:ph type="body" sz="half" idx="2"/>
          </p:nvPr>
        </p:nvSpPr>
        <p:spPr>
          <a:xfrm>
            <a:off x="88900" y="740701"/>
            <a:ext cx="4011084" cy="2870197"/>
          </a:xfrm>
        </p:spPr>
        <p:txBody>
          <a:bodyPr/>
          <a:lstStyle/>
          <a:p>
            <a:pPr algn="just"/>
            <a:r>
              <a:rPr lang="en-ZA" sz="2000" b="1" dirty="0">
                <a:latin typeface="Calibri" panose="020F0502020204030204" pitchFamily="34" charset="0"/>
                <a:cs typeface="Arial" panose="020B0604020202020204" pitchFamily="34" charset="0"/>
              </a:rPr>
              <a:t>45 countries have taken legislative action to address the coronavirus</a:t>
            </a:r>
          </a:p>
          <a:p>
            <a:pPr algn="just"/>
            <a:endParaRPr lang="en-ZA" sz="2000" b="1" dirty="0">
              <a:latin typeface="Calibri" panose="020F0502020204030204" pitchFamily="34" charset="0"/>
              <a:cs typeface="Arial" panose="020B0604020202020204" pitchFamily="34" charset="0"/>
            </a:endParaRPr>
          </a:p>
          <a:p>
            <a:pPr algn="just"/>
            <a:r>
              <a:rPr lang="en-ZA" sz="2000" b="1" dirty="0">
                <a:latin typeface="Calibri" panose="020F0502020204030204" pitchFamily="34" charset="0"/>
                <a:cs typeface="Arial" panose="020B0604020202020204" pitchFamily="34" charset="0"/>
              </a:rPr>
              <a:t>These include legislative action (passage of laws and regulations, orders/decrees), executive orders/decrees, and other practices that have not been codified</a:t>
            </a:r>
            <a:endParaRPr lang="en-US" sz="2000" b="1" dirty="0">
              <a:latin typeface="Calibri" panose="020F0502020204030204" pitchFamily="34" charset="0"/>
              <a:cs typeface="Arial" panose="020B0604020202020204" pitchFamily="34" charset="0"/>
            </a:endParaRPr>
          </a:p>
          <a:p>
            <a:endParaRPr lang="fr-FR" dirty="0"/>
          </a:p>
        </p:txBody>
      </p:sp>
      <p:sp>
        <p:nvSpPr>
          <p:cNvPr id="7" name="ZoneTexte 6">
            <a:extLst>
              <a:ext uri="{FF2B5EF4-FFF2-40B4-BE49-F238E27FC236}">
                <a16:creationId xmlns:a16="http://schemas.microsoft.com/office/drawing/2014/main" id="{35FE3998-8FA7-BC4F-8BF2-7964B1046A3F}"/>
              </a:ext>
            </a:extLst>
          </p:cNvPr>
          <p:cNvSpPr txBox="1"/>
          <p:nvPr/>
        </p:nvSpPr>
        <p:spPr>
          <a:xfrm>
            <a:off x="9571568" y="761785"/>
            <a:ext cx="2531532" cy="1304331"/>
          </a:xfrm>
          <a:prstGeom prst="rect">
            <a:avLst/>
          </a:prstGeom>
          <a:noFill/>
        </p:spPr>
        <p:txBody>
          <a:bodyPr wrap="square" rtlCol="0">
            <a:spAutoFit/>
          </a:bodyPr>
          <a:lstStyle/>
          <a:p>
            <a:pPr>
              <a:lnSpc>
                <a:spcPct val="107000"/>
              </a:lnSpc>
              <a:spcAft>
                <a:spcPts val="800"/>
              </a:spcAft>
            </a:pPr>
            <a:r>
              <a:rPr lang="en-ZA" sz="2000" b="1" dirty="0">
                <a:solidFill>
                  <a:srgbClr val="212121"/>
                </a:solidFill>
                <a:latin typeface="Calibri" panose="020F0502020204030204" pitchFamily="34" charset="0"/>
                <a:ea typeface="Times New Roman" panose="02020603050405020304" pitchFamily="18" charset="0"/>
                <a:cs typeface="Times New Roman" panose="02020603050405020304" pitchFamily="18" charset="0"/>
              </a:rPr>
              <a:t>Social distancing measures</a:t>
            </a:r>
            <a:endParaRPr lang="en-ZA"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400" dirty="0">
                <a:ea typeface="Calibri" panose="020F0502020204030204" pitchFamily="34" charset="0"/>
                <a:cs typeface="Times New Roman" panose="02020603050405020304" pitchFamily="18" charset="0"/>
              </a:rPr>
              <a:t>All countries have either fully or partially prohibited gatherings</a:t>
            </a:r>
          </a:p>
        </p:txBody>
      </p:sp>
      <p:sp>
        <p:nvSpPr>
          <p:cNvPr id="8" name="ZoneTexte 7">
            <a:extLst>
              <a:ext uri="{FF2B5EF4-FFF2-40B4-BE49-F238E27FC236}">
                <a16:creationId xmlns:a16="http://schemas.microsoft.com/office/drawing/2014/main" id="{0140DF55-87C4-5843-8C86-B3E35269173D}"/>
              </a:ext>
            </a:extLst>
          </p:cNvPr>
          <p:cNvSpPr txBox="1"/>
          <p:nvPr/>
        </p:nvSpPr>
        <p:spPr>
          <a:xfrm>
            <a:off x="4516583" y="2900217"/>
            <a:ext cx="4677294" cy="1849032"/>
          </a:xfrm>
          <a:prstGeom prst="rect">
            <a:avLst/>
          </a:prstGeom>
          <a:noFill/>
        </p:spPr>
        <p:txBody>
          <a:bodyPr wrap="square" rtlCol="0">
            <a:spAutoFit/>
          </a:bodyPr>
          <a:lstStyle/>
          <a:p>
            <a:pPr>
              <a:lnSpc>
                <a:spcPct val="107000"/>
              </a:lnSpc>
              <a:spcAft>
                <a:spcPts val="800"/>
              </a:spcAft>
            </a:pPr>
            <a:r>
              <a:rPr lang="en-ZA" b="1" dirty="0">
                <a:ea typeface="Calibri" panose="020F0502020204030204" pitchFamily="34" charset="0"/>
                <a:cs typeface="Times New Roman" panose="02020603050405020304" pitchFamily="18" charset="0"/>
              </a:rPr>
              <a:t>Travel restrictions</a:t>
            </a:r>
            <a:endParaRPr lang="en-ZA" dirty="0">
              <a:ea typeface="Calibri" panose="020F0502020204030204" pitchFamily="34" charset="0"/>
              <a:cs typeface="Times New Roman" panose="02020603050405020304" pitchFamily="18" charset="0"/>
            </a:endParaRPr>
          </a:p>
          <a:p>
            <a:pPr algn="just">
              <a:lnSpc>
                <a:spcPct val="107000"/>
              </a:lnSpc>
              <a:spcAft>
                <a:spcPts val="800"/>
              </a:spcAft>
            </a:pPr>
            <a:r>
              <a:rPr lang="en-ZA" sz="1400" dirty="0">
                <a:ea typeface="Calibri" panose="020F0502020204030204" pitchFamily="34" charset="0"/>
                <a:cs typeface="Times New Roman" panose="02020603050405020304" pitchFamily="18" charset="0"/>
              </a:rPr>
              <a:t>43 countries have imposed full border closure</a:t>
            </a:r>
          </a:p>
          <a:p>
            <a:pPr algn="just">
              <a:lnSpc>
                <a:spcPct val="107000"/>
              </a:lnSpc>
              <a:spcAft>
                <a:spcPts val="800"/>
              </a:spcAft>
            </a:pPr>
            <a:r>
              <a:rPr lang="en-ZA" sz="1400" dirty="0">
                <a:ea typeface="Calibri" panose="020F0502020204030204" pitchFamily="34" charset="0"/>
                <a:cs typeface="Times New Roman" panose="02020603050405020304" pitchFamily="18" charset="0"/>
              </a:rPr>
              <a:t>Most member states have imposed mandatory quarantine for all travellers or travellers arriving from high risk countries</a:t>
            </a:r>
          </a:p>
          <a:p>
            <a:pPr algn="just">
              <a:lnSpc>
                <a:spcPct val="107000"/>
              </a:lnSpc>
              <a:spcAft>
                <a:spcPts val="800"/>
              </a:spcAft>
            </a:pPr>
            <a:r>
              <a:rPr lang="en-ZA" sz="1400" dirty="0">
                <a:ea typeface="Calibri" panose="020F0502020204030204" pitchFamily="34" charset="0"/>
                <a:cs typeface="Times New Roman" panose="02020603050405020304" pitchFamily="18" charset="0"/>
              </a:rPr>
              <a:t>Some countries still allow cargo, frights and emergency transport into and out of the country</a:t>
            </a:r>
          </a:p>
        </p:txBody>
      </p:sp>
      <p:sp>
        <p:nvSpPr>
          <p:cNvPr id="9" name="ZoneTexte 8">
            <a:extLst>
              <a:ext uri="{FF2B5EF4-FFF2-40B4-BE49-F238E27FC236}">
                <a16:creationId xmlns:a16="http://schemas.microsoft.com/office/drawing/2014/main" id="{B4392A80-CF1D-6147-B965-5C9305FCCDCE}"/>
              </a:ext>
            </a:extLst>
          </p:cNvPr>
          <p:cNvSpPr txBox="1"/>
          <p:nvPr/>
        </p:nvSpPr>
        <p:spPr>
          <a:xfrm>
            <a:off x="9817099" y="2175799"/>
            <a:ext cx="2374901" cy="2069284"/>
          </a:xfrm>
          <a:prstGeom prst="rect">
            <a:avLst/>
          </a:prstGeom>
          <a:noFill/>
        </p:spPr>
        <p:txBody>
          <a:bodyPr wrap="square" rtlCol="0">
            <a:spAutoFit/>
          </a:bodyPr>
          <a:lstStyle/>
          <a:p>
            <a:pPr>
              <a:lnSpc>
                <a:spcPct val="107000"/>
              </a:lnSpc>
              <a:spcAft>
                <a:spcPts val="800"/>
              </a:spcAft>
            </a:pPr>
            <a:r>
              <a:rPr lang="en-ZA" b="1" dirty="0">
                <a:ea typeface="Calibri" panose="020F0502020204030204" pitchFamily="34" charset="0"/>
                <a:cs typeface="Times New Roman" panose="02020603050405020304" pitchFamily="18" charset="0"/>
              </a:rPr>
              <a:t>Movement restrictions</a:t>
            </a:r>
            <a:endParaRPr lang="en-ZA" dirty="0">
              <a:ea typeface="Calibri" panose="020F0502020204030204" pitchFamily="34" charset="0"/>
              <a:cs typeface="Times New Roman" panose="02020603050405020304" pitchFamily="18" charset="0"/>
            </a:endParaRPr>
          </a:p>
          <a:p>
            <a:pPr algn="just">
              <a:lnSpc>
                <a:spcPct val="107000"/>
              </a:lnSpc>
              <a:spcAft>
                <a:spcPts val="800"/>
              </a:spcAft>
            </a:pPr>
            <a:r>
              <a:rPr lang="en-ZA" sz="1400" dirty="0">
                <a:ea typeface="Calibri" panose="020F0502020204030204" pitchFamily="34" charset="0"/>
                <a:cs typeface="Times New Roman" panose="02020603050405020304" pitchFamily="18" charset="0"/>
              </a:rPr>
              <a:t>26 countries have imposed night time curfews</a:t>
            </a:r>
          </a:p>
          <a:p>
            <a:pPr algn="just">
              <a:lnSpc>
                <a:spcPct val="107000"/>
              </a:lnSpc>
              <a:spcAft>
                <a:spcPts val="800"/>
              </a:spcAft>
            </a:pPr>
            <a:r>
              <a:rPr lang="en-ZA" sz="1400" dirty="0">
                <a:ea typeface="Calibri" panose="020F0502020204030204" pitchFamily="34" charset="0"/>
                <a:cs typeface="Times New Roman" panose="02020603050405020304" pitchFamily="18" charset="0"/>
              </a:rPr>
              <a:t>17 countries are on partial lockdowns</a:t>
            </a:r>
          </a:p>
          <a:p>
            <a:pPr algn="just">
              <a:lnSpc>
                <a:spcPct val="107000"/>
              </a:lnSpc>
              <a:spcAft>
                <a:spcPts val="800"/>
              </a:spcAft>
            </a:pPr>
            <a:r>
              <a:rPr lang="en-ZA" sz="1400" dirty="0">
                <a:ea typeface="Calibri" panose="020F0502020204030204" pitchFamily="34" charset="0"/>
                <a:cs typeface="Times New Roman" panose="02020603050405020304" pitchFamily="18" charset="0"/>
              </a:rPr>
              <a:t>20 countries on total lockdown</a:t>
            </a:r>
            <a:endParaRPr lang="fr-FR" sz="1400" dirty="0"/>
          </a:p>
        </p:txBody>
      </p:sp>
      <p:sp>
        <p:nvSpPr>
          <p:cNvPr id="10" name="ZoneTexte 9">
            <a:extLst>
              <a:ext uri="{FF2B5EF4-FFF2-40B4-BE49-F238E27FC236}">
                <a16:creationId xmlns:a16="http://schemas.microsoft.com/office/drawing/2014/main" id="{8A7D1564-0F1F-9541-860D-0A5B365EAA07}"/>
              </a:ext>
            </a:extLst>
          </p:cNvPr>
          <p:cNvSpPr txBox="1"/>
          <p:nvPr/>
        </p:nvSpPr>
        <p:spPr>
          <a:xfrm>
            <a:off x="88900" y="4791885"/>
            <a:ext cx="12103100" cy="1502784"/>
          </a:xfrm>
          <a:prstGeom prst="rect">
            <a:avLst/>
          </a:prstGeom>
          <a:noFill/>
        </p:spPr>
        <p:txBody>
          <a:bodyPr wrap="square" rtlCol="0">
            <a:spAutoFit/>
          </a:bodyPr>
          <a:lstStyle/>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Socio-economic measures</a:t>
            </a:r>
            <a:endParaRPr lang="en-ZA"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dirty="0">
                <a:latin typeface="Calibri" panose="020F0502020204030204" pitchFamily="34" charset="0"/>
                <a:ea typeface="Calibri" panose="020F0502020204030204" pitchFamily="34" charset="0"/>
                <a:cs typeface="Times New Roman" panose="02020603050405020304" pitchFamily="18" charset="0"/>
              </a:rPr>
              <a:t>30 countries across the region now having a total of 68 active social assistance programs</a:t>
            </a:r>
          </a:p>
          <a:p>
            <a:pPr>
              <a:lnSpc>
                <a:spcPct val="107000"/>
              </a:lnSpc>
              <a:spcAft>
                <a:spcPts val="800"/>
              </a:spcAft>
            </a:pPr>
            <a:r>
              <a:rPr lang="en-ZA" dirty="0">
                <a:latin typeface="Calibri" panose="020F0502020204030204" pitchFamily="34" charset="0"/>
                <a:ea typeface="Calibri" panose="020F0502020204030204" pitchFamily="34" charset="0"/>
                <a:cs typeface="Times New Roman" panose="02020603050405020304" pitchFamily="18" charset="0"/>
              </a:rPr>
              <a:t>In the past 2 weeks, 6 countries in Sub-Saharan Africa (Chad, Malawi, Nigeria, Sao Tome, Sierra Leone and Zimbabwe) have introduced or adapted social protection programs to cushion firms and workers against losses in income</a:t>
            </a:r>
          </a:p>
        </p:txBody>
      </p:sp>
    </p:spTree>
    <p:extLst>
      <p:ext uri="{BB962C8B-B14F-4D97-AF65-F5344CB8AC3E}">
        <p14:creationId xmlns:p14="http://schemas.microsoft.com/office/powerpoint/2010/main" val="2800192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357CA2-B417-C14D-B87A-5BA0C514D0F6}"/>
              </a:ext>
            </a:extLst>
          </p:cNvPr>
          <p:cNvSpPr>
            <a:spLocks noGrp="1"/>
          </p:cNvSpPr>
          <p:nvPr>
            <p:ph type="title"/>
          </p:nvPr>
        </p:nvSpPr>
        <p:spPr>
          <a:xfrm>
            <a:off x="-1" y="0"/>
            <a:ext cx="11449318" cy="669701"/>
          </a:xfrm>
        </p:spPr>
        <p:txBody>
          <a:bodyPr>
            <a:noAutofit/>
          </a:bodyPr>
          <a:lstStyle/>
          <a:p>
            <a:pPr algn="just">
              <a:lnSpc>
                <a:spcPct val="100000"/>
              </a:lnSpc>
            </a:pPr>
            <a:r>
              <a:rPr lang="en-ZA" sz="2000" b="1" dirty="0" err="1">
                <a:solidFill>
                  <a:schemeClr val="accent6"/>
                </a:solidFill>
                <a:latin typeface="Arial" panose="020B0604020202020204" pitchFamily="34" charset="0"/>
                <a:cs typeface="Arial" panose="020B0604020202020204" pitchFamily="34" charset="0"/>
              </a:rPr>
              <a:t>AfDB’S</a:t>
            </a:r>
            <a:r>
              <a:rPr lang="en-ZA" sz="2000" b="1" dirty="0">
                <a:solidFill>
                  <a:schemeClr val="accent6"/>
                </a:solidFill>
                <a:latin typeface="Arial" panose="020B0604020202020204" pitchFamily="34" charset="0"/>
                <a:cs typeface="Arial" panose="020B0604020202020204" pitchFamily="34" charset="0"/>
              </a:rPr>
              <a:t> OVERALL RESPONSE TO THE COVID-19 PANDEMIC ACROSS THE CONTINENT</a:t>
            </a:r>
          </a:p>
        </p:txBody>
      </p:sp>
      <p:sp>
        <p:nvSpPr>
          <p:cNvPr id="3" name="Espace réservé du contenu 2">
            <a:extLst>
              <a:ext uri="{FF2B5EF4-FFF2-40B4-BE49-F238E27FC236}">
                <a16:creationId xmlns:a16="http://schemas.microsoft.com/office/drawing/2014/main" id="{EAF20675-CE4A-EF49-A405-809127F53A9E}"/>
              </a:ext>
            </a:extLst>
          </p:cNvPr>
          <p:cNvSpPr>
            <a:spLocks noGrp="1"/>
          </p:cNvSpPr>
          <p:nvPr>
            <p:ph idx="1"/>
          </p:nvPr>
        </p:nvSpPr>
        <p:spPr>
          <a:xfrm>
            <a:off x="-1" y="762000"/>
            <a:ext cx="11990231" cy="5959475"/>
          </a:xfrm>
        </p:spPr>
        <p:txBody>
          <a:bodyPr>
            <a:normAutofit fontScale="92500" lnSpcReduction="10000"/>
          </a:bodyPr>
          <a:lstStyle/>
          <a:p>
            <a:pPr marL="0" indent="0">
              <a:buNone/>
            </a:pPr>
            <a:r>
              <a:rPr lang="en-ZA" dirty="0">
                <a:latin typeface="+mj-lt"/>
              </a:rPr>
              <a:t>The Bank’s overall response mechanism to this pandemic is consolidated into three separate strategies</a:t>
            </a:r>
          </a:p>
          <a:p>
            <a:pPr marL="0" indent="0">
              <a:buNone/>
            </a:pPr>
            <a:endParaRPr lang="en-ZA" dirty="0">
              <a:latin typeface="+mj-lt"/>
            </a:endParaRPr>
          </a:p>
          <a:p>
            <a:pPr marL="0" lvl="0" indent="0">
              <a:buNone/>
            </a:pPr>
            <a:r>
              <a:rPr lang="en-ZA" dirty="0">
                <a:latin typeface="+mj-lt"/>
              </a:rPr>
              <a:t>1. Ensure the supply of emergency materials--</a:t>
            </a:r>
            <a:r>
              <a:rPr lang="en-ZA" b="1" dirty="0">
                <a:latin typeface="+mj-lt"/>
              </a:rPr>
              <a:t> Immediate term response (April – June 2020)</a:t>
            </a:r>
          </a:p>
          <a:p>
            <a:pPr marL="0" lvl="0" indent="0">
              <a:buNone/>
            </a:pPr>
            <a:endParaRPr lang="en-ZA" dirty="0">
              <a:latin typeface="+mj-lt"/>
            </a:endParaRPr>
          </a:p>
          <a:p>
            <a:pPr marL="0" lvl="0" indent="0">
              <a:buNone/>
            </a:pPr>
            <a:r>
              <a:rPr lang="en-ZA" dirty="0">
                <a:latin typeface="+mj-lt"/>
              </a:rPr>
              <a:t>2. Boost local production of essential supplies-</a:t>
            </a:r>
            <a:r>
              <a:rPr lang="en-ZA" b="1" dirty="0">
                <a:latin typeface="+mj-lt"/>
              </a:rPr>
              <a:t> Short-term response (June to December 2020)</a:t>
            </a:r>
          </a:p>
          <a:p>
            <a:pPr lvl="0"/>
            <a:endParaRPr lang="en-ZA" dirty="0">
              <a:latin typeface="+mj-lt"/>
            </a:endParaRPr>
          </a:p>
          <a:p>
            <a:pPr marL="0" indent="0">
              <a:buNone/>
            </a:pPr>
            <a:r>
              <a:rPr lang="en-ZA" dirty="0">
                <a:latin typeface="+mj-lt"/>
              </a:rPr>
              <a:t>3. Develop Africa Health </a:t>
            </a:r>
            <a:r>
              <a:rPr lang="en-ZA" dirty="0" err="1">
                <a:latin typeface="+mj-lt"/>
              </a:rPr>
              <a:t>Defense</a:t>
            </a:r>
            <a:r>
              <a:rPr lang="en-ZA" dirty="0">
                <a:latin typeface="+mj-lt"/>
              </a:rPr>
              <a:t> System-</a:t>
            </a:r>
            <a:r>
              <a:rPr lang="en-ZA" b="1" dirty="0">
                <a:latin typeface="+mj-lt"/>
              </a:rPr>
              <a:t> Medium to long term, High 5#5 Strategy (2020-2025)</a:t>
            </a:r>
          </a:p>
          <a:p>
            <a:pPr marL="0" lvl="0" indent="0">
              <a:buNone/>
            </a:pPr>
            <a:endParaRPr lang="en-ZA" dirty="0">
              <a:latin typeface="+mj-lt"/>
            </a:endParaRPr>
          </a:p>
          <a:p>
            <a:pPr marL="0" indent="0">
              <a:buNone/>
            </a:pPr>
            <a:endParaRPr lang="en-ZA" sz="3500" b="1" i="1" dirty="0">
              <a:solidFill>
                <a:schemeClr val="accent1"/>
              </a:solidFill>
              <a:latin typeface="+mj-lt"/>
            </a:endParaRPr>
          </a:p>
          <a:p>
            <a:pPr marL="0" indent="0">
              <a:buNone/>
            </a:pPr>
            <a:r>
              <a:rPr lang="en-ZA" sz="3000" dirty="0">
                <a:latin typeface="+mj-lt"/>
              </a:rPr>
              <a:t> </a:t>
            </a:r>
          </a:p>
          <a:p>
            <a:pPr marL="0" indent="0" algn="just">
              <a:buNone/>
            </a:pPr>
            <a:endParaRPr lang="fr-FR" dirty="0"/>
          </a:p>
        </p:txBody>
      </p:sp>
      <p:sp>
        <p:nvSpPr>
          <p:cNvPr id="5" name="Espace réservé du numéro de diapositive 4">
            <a:extLst>
              <a:ext uri="{FF2B5EF4-FFF2-40B4-BE49-F238E27FC236}">
                <a16:creationId xmlns:a16="http://schemas.microsoft.com/office/drawing/2014/main" id="{6AA6E820-58D4-4843-A961-7D64526D725B}"/>
              </a:ext>
            </a:extLst>
          </p:cNvPr>
          <p:cNvSpPr>
            <a:spLocks noGrp="1"/>
          </p:cNvSpPr>
          <p:nvPr>
            <p:ph type="sldNum" sz="quarter" idx="12"/>
          </p:nvPr>
        </p:nvSpPr>
        <p:spPr/>
        <p:txBody>
          <a:bodyPr/>
          <a:lstStyle/>
          <a:p>
            <a:fld id="{8043422A-ED2D-46CA-ADFB-BB04AF9B8B63}" type="slidenum">
              <a:rPr lang="fr-FR" smtClean="0"/>
              <a:t>7</a:t>
            </a:fld>
            <a:endParaRPr lang="fr-FR" dirty="0"/>
          </a:p>
        </p:txBody>
      </p:sp>
    </p:spTree>
    <p:extLst>
      <p:ext uri="{BB962C8B-B14F-4D97-AF65-F5344CB8AC3E}">
        <p14:creationId xmlns:p14="http://schemas.microsoft.com/office/powerpoint/2010/main" val="2448738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043422A-ED2D-46CA-ADFB-BB04AF9B8B63}" type="slidenum">
              <a:rPr lang="fr-FR" smtClean="0"/>
              <a:t>8</a:t>
            </a:fld>
            <a:endParaRPr lang="fr-FR"/>
          </a:p>
        </p:txBody>
      </p:sp>
      <p:sp>
        <p:nvSpPr>
          <p:cNvPr id="6" name="Rectangle 5"/>
          <p:cNvSpPr/>
          <p:nvPr/>
        </p:nvSpPr>
        <p:spPr>
          <a:xfrm>
            <a:off x="0" y="103031"/>
            <a:ext cx="8178085" cy="523220"/>
          </a:xfrm>
          <a:prstGeom prst="rect">
            <a:avLst/>
          </a:prstGeom>
        </p:spPr>
        <p:txBody>
          <a:bodyPr wrap="square">
            <a:spAutoFit/>
          </a:bodyPr>
          <a:lstStyle/>
          <a:p>
            <a:r>
              <a:rPr lang="en-US" sz="2800" b="1" dirty="0">
                <a:solidFill>
                  <a:schemeClr val="accent6">
                    <a:lumMod val="75000"/>
                  </a:schemeClr>
                </a:solidFill>
                <a:latin typeface="Arial" panose="020B0604020202020204" pitchFamily="34" charset="0"/>
                <a:cs typeface="Arial" panose="020B0604020202020204" pitchFamily="34" charset="0"/>
              </a:rPr>
              <a:t>TOTAL VOLUME OF PACKAGE ANNOUNCED </a:t>
            </a:r>
            <a:endParaRPr lang="en-US" sz="2800" b="1" i="1" dirty="0">
              <a:solidFill>
                <a:schemeClr val="accent6">
                  <a:lumMod val="75000"/>
                </a:schemeClr>
              </a:solidFill>
              <a:latin typeface="Arial" panose="020B0604020202020204" pitchFamily="34" charset="0"/>
              <a:cs typeface="Arial" panose="020B0604020202020204" pitchFamily="34" charset="0"/>
            </a:endParaRPr>
          </a:p>
        </p:txBody>
      </p:sp>
      <p:sp>
        <p:nvSpPr>
          <p:cNvPr id="7" name="Espace réservé du contenu 2">
            <a:extLst>
              <a:ext uri="{FF2B5EF4-FFF2-40B4-BE49-F238E27FC236}">
                <a16:creationId xmlns:a16="http://schemas.microsoft.com/office/drawing/2014/main" id="{EAF20675-CE4A-EF49-A405-809127F53A9E}"/>
              </a:ext>
            </a:extLst>
          </p:cNvPr>
          <p:cNvSpPr>
            <a:spLocks noGrp="1"/>
          </p:cNvSpPr>
          <p:nvPr>
            <p:ph idx="1"/>
          </p:nvPr>
        </p:nvSpPr>
        <p:spPr>
          <a:xfrm>
            <a:off x="0" y="626252"/>
            <a:ext cx="11607800" cy="6095224"/>
          </a:xfrm>
        </p:spPr>
        <p:txBody>
          <a:bodyPr>
            <a:normAutofit fontScale="92500" lnSpcReduction="10000"/>
          </a:bodyPr>
          <a:lstStyle/>
          <a:p>
            <a:pPr algn="just"/>
            <a:endParaRPr lang="en-US" sz="2400" dirty="0">
              <a:latin typeface="+mj-lt"/>
            </a:endParaRPr>
          </a:p>
          <a:p>
            <a:pPr marL="0" indent="0" algn="just">
              <a:buNone/>
            </a:pPr>
            <a:r>
              <a:rPr lang="en-US" sz="2400" b="1" i="1" dirty="0">
                <a:latin typeface="+mj-lt"/>
              </a:rPr>
              <a:t>General response measures announced by the Bank include:</a:t>
            </a:r>
          </a:p>
          <a:p>
            <a:pPr marL="0" indent="0" algn="just">
              <a:buNone/>
            </a:pPr>
            <a:endParaRPr lang="en-US" sz="2400" dirty="0">
              <a:latin typeface="+mj-lt"/>
            </a:endParaRPr>
          </a:p>
          <a:p>
            <a:pPr algn="just"/>
            <a:r>
              <a:rPr lang="en-US" sz="2400" dirty="0">
                <a:latin typeface="+mj-lt"/>
              </a:rPr>
              <a:t>The COVID-19 Response Facility (CRF): This facility will make available up to USD 10 billion in 2020 to help African countries and their private sector to respond to the COVID-19 crisis</a:t>
            </a:r>
          </a:p>
          <a:p>
            <a:pPr marL="0" indent="0" algn="just">
              <a:buNone/>
            </a:pPr>
            <a:endParaRPr lang="en-US" sz="2400" dirty="0">
              <a:latin typeface="+mj-lt"/>
            </a:endParaRPr>
          </a:p>
          <a:p>
            <a:pPr algn="just"/>
            <a:r>
              <a:rPr lang="en-US" sz="2400" dirty="0">
                <a:latin typeface="+mj-lt"/>
              </a:rPr>
              <a:t>The Facility entails about USD 5.5 billion for sovereign operations in African Development Bank (ADB) countries, and USD 3.1 billion for sovereign and regional operations for countries under the African Development Fund (ADF), the Bank Group's concessional arm that caters to low income countries.</a:t>
            </a:r>
          </a:p>
          <a:p>
            <a:pPr marL="0" indent="0" algn="just">
              <a:buNone/>
            </a:pPr>
            <a:endParaRPr lang="en-US" sz="2400" dirty="0">
              <a:latin typeface="+mj-lt"/>
            </a:endParaRPr>
          </a:p>
          <a:p>
            <a:pPr algn="just"/>
            <a:r>
              <a:rPr lang="en-US" sz="2400" dirty="0">
                <a:latin typeface="+mj-lt"/>
              </a:rPr>
              <a:t>An additional USD 1.4 billion will be devoted to private sector operations</a:t>
            </a:r>
          </a:p>
          <a:p>
            <a:pPr algn="just"/>
            <a:endParaRPr lang="en-US" sz="2400" dirty="0">
              <a:latin typeface="+mj-lt"/>
            </a:endParaRPr>
          </a:p>
          <a:p>
            <a:pPr algn="just"/>
            <a:r>
              <a:rPr lang="en-US" sz="2400" dirty="0">
                <a:solidFill>
                  <a:srgbClr val="000000"/>
                </a:solidFill>
                <a:latin typeface="Calibri" panose="020F0502020204030204" pitchFamily="34" charset="0"/>
              </a:rPr>
              <a:t>The CRF will allow African countries to apply for the support that best meet their needs, including funding COVID-19 response measures and maintaining essential government operations through the crisis period. It gives due consideration to the growing risk of debt distress in many African countries.</a:t>
            </a:r>
            <a:endParaRPr lang="en-US" sz="2400" dirty="0">
              <a:latin typeface="+mj-lt"/>
            </a:endParaRPr>
          </a:p>
          <a:p>
            <a:pPr marL="0" indent="0" algn="just">
              <a:buNone/>
            </a:pPr>
            <a:endParaRPr lang="en-US" dirty="0"/>
          </a:p>
          <a:p>
            <a:pPr algn="just"/>
            <a:endParaRPr lang="en-US" dirty="0"/>
          </a:p>
          <a:p>
            <a:pPr marL="0" indent="0" algn="just">
              <a:buNone/>
            </a:pPr>
            <a:endParaRPr lang="en-US" i="1" dirty="0"/>
          </a:p>
          <a:p>
            <a:pPr marL="0" indent="0" algn="just">
              <a:buNone/>
            </a:pPr>
            <a:endParaRPr lang="fr-FR" dirty="0"/>
          </a:p>
        </p:txBody>
      </p:sp>
    </p:spTree>
    <p:extLst>
      <p:ext uri="{BB962C8B-B14F-4D97-AF65-F5344CB8AC3E}">
        <p14:creationId xmlns:p14="http://schemas.microsoft.com/office/powerpoint/2010/main" val="197646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043422A-ED2D-46CA-ADFB-BB04AF9B8B63}" type="slidenum">
              <a:rPr lang="fr-FR" smtClean="0"/>
              <a:t>9</a:t>
            </a:fld>
            <a:endParaRPr lang="fr-FR"/>
          </a:p>
        </p:txBody>
      </p:sp>
      <p:sp>
        <p:nvSpPr>
          <p:cNvPr id="7" name="Espace réservé du contenu 2">
            <a:extLst>
              <a:ext uri="{FF2B5EF4-FFF2-40B4-BE49-F238E27FC236}">
                <a16:creationId xmlns:a16="http://schemas.microsoft.com/office/drawing/2014/main" id="{EAF20675-CE4A-EF49-A405-809127F53A9E}"/>
              </a:ext>
            </a:extLst>
          </p:cNvPr>
          <p:cNvSpPr>
            <a:spLocks noGrp="1"/>
          </p:cNvSpPr>
          <p:nvPr>
            <p:ph idx="1"/>
          </p:nvPr>
        </p:nvSpPr>
        <p:spPr>
          <a:xfrm>
            <a:off x="0" y="762000"/>
            <a:ext cx="11607800" cy="5959475"/>
          </a:xfrm>
        </p:spPr>
        <p:txBody>
          <a:bodyPr>
            <a:normAutofit/>
          </a:bodyPr>
          <a:lstStyle/>
          <a:p>
            <a:pPr algn="just"/>
            <a:r>
              <a:rPr lang="en-US" dirty="0"/>
              <a:t>The "Fight COVID-19” social bond issued this year by the Bank has raised US$3 billion, the largest social bond ever launched in capital markets. The resources will go towards providing facilities and responses aimed at lessening the severe economic and social impact of the virus in the Bank’s regional member countries.</a:t>
            </a:r>
          </a:p>
          <a:p>
            <a:pPr algn="just"/>
            <a:endParaRPr lang="en-US" dirty="0"/>
          </a:p>
          <a:p>
            <a:pPr algn="just"/>
            <a:r>
              <a:rPr lang="en-US" dirty="0"/>
              <a:t>The Bank is preparing 6 Emergency Regional Public Good operations valued at USD 98 Million ADF grant for West Africa, East Africa, Southern Africa, Central Africa, the Africa CDC under the leadership of the Africa Union and the G5 Sahel countries (Burkina Faso Chad, Mauritania, Mali and Niger). </a:t>
            </a:r>
          </a:p>
          <a:p>
            <a:pPr marL="0" indent="0" algn="just">
              <a:buNone/>
            </a:pPr>
            <a:endParaRPr lang="en-US" dirty="0"/>
          </a:p>
          <a:p>
            <a:pPr algn="just"/>
            <a:r>
              <a:rPr lang="en-US" dirty="0"/>
              <a:t>The Board of the Bank also approved USD 2 million emergency assistance to WHO to contain the pandemic in Africa. </a:t>
            </a:r>
          </a:p>
          <a:p>
            <a:pPr algn="just"/>
            <a:endParaRPr lang="en-US" dirty="0"/>
          </a:p>
          <a:p>
            <a:pPr marL="0" indent="0" algn="just">
              <a:buNone/>
            </a:pPr>
            <a:endParaRPr lang="en-US" i="1" dirty="0"/>
          </a:p>
          <a:p>
            <a:pPr marL="0" indent="0" algn="just">
              <a:buNone/>
            </a:pPr>
            <a:endParaRPr lang="fr-FR" dirty="0"/>
          </a:p>
        </p:txBody>
      </p:sp>
      <p:sp>
        <p:nvSpPr>
          <p:cNvPr id="8" name="Rectangle 7"/>
          <p:cNvSpPr/>
          <p:nvPr/>
        </p:nvSpPr>
        <p:spPr>
          <a:xfrm>
            <a:off x="0" y="103031"/>
            <a:ext cx="9324304" cy="523220"/>
          </a:xfrm>
          <a:prstGeom prst="rect">
            <a:avLst/>
          </a:prstGeom>
        </p:spPr>
        <p:txBody>
          <a:bodyPr wrap="square">
            <a:spAutoFit/>
          </a:bodyPr>
          <a:lstStyle/>
          <a:p>
            <a:r>
              <a:rPr lang="en-US" sz="2800" b="1" dirty="0">
                <a:solidFill>
                  <a:schemeClr val="accent6">
                    <a:lumMod val="75000"/>
                  </a:schemeClr>
                </a:solidFill>
                <a:latin typeface="Arial" panose="020B0604020202020204" pitchFamily="34" charset="0"/>
                <a:cs typeface="Arial" panose="020B0604020202020204" pitchFamily="34" charset="0"/>
              </a:rPr>
              <a:t>TOTAL VOLUME OF PACKAGE ANNOUNCED cont..</a:t>
            </a:r>
            <a:endParaRPr lang="en-US" sz="2800" b="1" i="1"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066870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1814</TotalTime>
  <Words>1280</Words>
  <Application>Microsoft Office PowerPoint</Application>
  <PresentationFormat>Widescreen</PresentationFormat>
  <Paragraphs>122</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Thème Office</vt:lpstr>
      <vt:lpstr>PowerPoint Presentation</vt:lpstr>
      <vt:lpstr>OUTLINE</vt:lpstr>
      <vt:lpstr>STATUS OF AFRICA’S HEALTH SYSTEM</vt:lpstr>
      <vt:lpstr>COVID-19 PANDEMIC CONTEXT IN AFRICA</vt:lpstr>
      <vt:lpstr>COVID-19 SITUATION REPORT IN AFRICA AS AT 27 APRIL 2020</vt:lpstr>
      <vt:lpstr>   STATUS OF EMERGENCY PREPAREDNESS AND RESPONSE IN AFRICA </vt:lpstr>
      <vt:lpstr>AfDB’S OVERALL RESPONSE TO THE COVID-19 PANDEMIC ACROSS THE CONTINENT</vt:lpstr>
      <vt:lpstr>PowerPoint Presentation</vt:lpstr>
      <vt:lpstr>PowerPoint Presentation</vt:lpstr>
      <vt:lpstr>AFDB’s SUPPORT TO THE PRIVATE SECTOR</vt:lpstr>
      <vt:lpstr>INCENTIVIZE THE PRIVATE SECTOR TO BOOST AFRICA’S MEDICAL SUPPLY CHAINS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dc:title>
  <dc:creator>Babatunde Omilola</dc:creator>
  <cp:lastModifiedBy>Kayo Hanidu</cp:lastModifiedBy>
  <cp:revision>100</cp:revision>
  <dcterms:created xsi:type="dcterms:W3CDTF">2018-09-03T11:10:32Z</dcterms:created>
  <dcterms:modified xsi:type="dcterms:W3CDTF">2020-04-29T17:04:33Z</dcterms:modified>
</cp:coreProperties>
</file>