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63" r:id="rId3"/>
    <p:sldId id="257" r:id="rId4"/>
    <p:sldId id="258" r:id="rId5"/>
    <p:sldId id="259" r:id="rId6"/>
    <p:sldId id="260" r:id="rId7"/>
    <p:sldId id="261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164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940EA-3F72-1BEB-B6BA-A8D3BA2B0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379" y="57219"/>
            <a:ext cx="8229600" cy="2629105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 err="1"/>
              <a:t>Armauer</a:t>
            </a:r>
            <a:r>
              <a:rPr lang="en-US" dirty="0"/>
              <a:t> Hansen Research Institute (AHRI)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AI Innovation Lab for Ethiopia’s Health System Transformation  </a:t>
            </a:r>
            <a:br>
              <a:rPr lang="en-US" dirty="0"/>
            </a:b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DE31CB3-8D0C-CA66-C191-FF954F707E52}"/>
              </a:ext>
            </a:extLst>
          </p:cNvPr>
          <p:cNvSpPr txBox="1">
            <a:spLocks/>
          </p:cNvSpPr>
          <p:nvPr/>
        </p:nvSpPr>
        <p:spPr>
          <a:xfrm flipV="1">
            <a:off x="1" y="0"/>
            <a:ext cx="97722" cy="974228"/>
          </a:xfrm>
          <a:prstGeom prst="rect">
            <a:avLst/>
          </a:prstGeom>
          <a:solidFill>
            <a:srgbClr val="7030A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1A3CEFF-D352-A415-73F1-4A24449668BE}"/>
              </a:ext>
            </a:extLst>
          </p:cNvPr>
          <p:cNvSpPr txBox="1">
            <a:spLocks/>
          </p:cNvSpPr>
          <p:nvPr/>
        </p:nvSpPr>
        <p:spPr>
          <a:xfrm>
            <a:off x="0" y="6707927"/>
            <a:ext cx="9144000" cy="145916"/>
          </a:xfrm>
          <a:prstGeom prst="rect">
            <a:avLst/>
          </a:prstGeom>
          <a:solidFill>
            <a:srgbClr val="7030A0"/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9061F27-4F10-B7FC-137A-03D4ED73E6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7279" y="57219"/>
            <a:ext cx="1054735" cy="859790"/>
          </a:xfrm>
          <a:prstGeom prst="rect">
            <a:avLst/>
          </a:prstGeom>
          <a:noFill/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815AD8B-2FBC-D7DA-138B-77F32E2EF44D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10800000" flipV="1">
            <a:off x="457200" y="5357238"/>
            <a:ext cx="8229600" cy="12934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200" dirty="0"/>
              <a:t>Minyahil Tadesse Boltena </a:t>
            </a:r>
          </a:p>
          <a:p>
            <a:pPr marL="0" indent="0" algn="ctr">
              <a:buNone/>
            </a:pPr>
            <a:r>
              <a:rPr lang="en-US" sz="2200" dirty="0"/>
              <a:t>Senior Implementation Research Scientist</a:t>
            </a:r>
          </a:p>
          <a:p>
            <a:pPr marL="0" indent="0" algn="ctr">
              <a:buNone/>
            </a:pPr>
            <a:r>
              <a:rPr lang="en-US" sz="2200" dirty="0"/>
              <a:t>AI Innovation Lab Lead</a:t>
            </a:r>
            <a:endParaRPr sz="2200" dirty="0"/>
          </a:p>
        </p:txBody>
      </p:sp>
    </p:spTree>
    <p:extLst>
      <p:ext uri="{BB962C8B-B14F-4D97-AF65-F5344CB8AC3E}">
        <p14:creationId xmlns:p14="http://schemas.microsoft.com/office/powerpoint/2010/main" val="3371486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F91C6E-EFB0-0E04-2C93-A510B404C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A6762-8FB8-13E3-C186-E138032CA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935" y="663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Why &amp; What: AHRI AI Innovation Lab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3932B-8ADD-4AF9-C49B-CA6E1834A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6207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dirty="0"/>
              <a:t>Why</a:t>
            </a:r>
          </a:p>
          <a:p>
            <a:pPr marL="0" indent="0">
              <a:buNone/>
            </a:pPr>
            <a:r>
              <a:rPr dirty="0"/>
              <a:t>• Rising NCDs and infectious disease burden</a:t>
            </a:r>
          </a:p>
          <a:p>
            <a:pPr marL="0" indent="0">
              <a:buNone/>
            </a:pPr>
            <a:r>
              <a:rPr dirty="0"/>
              <a:t>• Diagnostic and decision-making gaps</a:t>
            </a:r>
          </a:p>
          <a:p>
            <a:pPr marL="0" indent="0">
              <a:buNone/>
            </a:pPr>
            <a:r>
              <a:rPr dirty="0"/>
              <a:t>• Need for ethical, context-aware AI</a:t>
            </a:r>
            <a:r>
              <a:rPr lang="en-US" dirty="0"/>
              <a:t> to optimize diseases diagnosis and treatment </a:t>
            </a:r>
            <a:endParaRPr dirty="0"/>
          </a:p>
          <a:p>
            <a:endParaRPr dirty="0"/>
          </a:p>
          <a:p>
            <a:pPr marL="0" indent="0">
              <a:buNone/>
            </a:pPr>
            <a:r>
              <a:rPr dirty="0"/>
              <a:t>What</a:t>
            </a:r>
          </a:p>
          <a:p>
            <a:pPr marL="0" indent="0">
              <a:buNone/>
            </a:pPr>
            <a:r>
              <a:rPr dirty="0"/>
              <a:t>• Ethiopia’s national hub for responsible health AI</a:t>
            </a:r>
          </a:p>
          <a:p>
            <a:pPr marL="0" indent="0">
              <a:buNone/>
            </a:pPr>
            <a:r>
              <a:rPr dirty="0"/>
              <a:t>• Research, capacity building, and governance</a:t>
            </a:r>
          </a:p>
          <a:p>
            <a:pPr marL="0" indent="0">
              <a:buNone/>
            </a:pPr>
            <a:r>
              <a:rPr dirty="0"/>
              <a:t>• Co-created AI for health system impact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EF6F6D8-E49D-2196-07EE-E8846536D77C}"/>
              </a:ext>
            </a:extLst>
          </p:cNvPr>
          <p:cNvSpPr txBox="1">
            <a:spLocks/>
          </p:cNvSpPr>
          <p:nvPr/>
        </p:nvSpPr>
        <p:spPr>
          <a:xfrm flipV="1">
            <a:off x="1" y="0"/>
            <a:ext cx="97722" cy="974228"/>
          </a:xfrm>
          <a:prstGeom prst="rect">
            <a:avLst/>
          </a:prstGeom>
          <a:solidFill>
            <a:srgbClr val="7030A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2C0B9C9-5E96-316B-97F1-545DD56768DA}"/>
              </a:ext>
            </a:extLst>
          </p:cNvPr>
          <p:cNvSpPr txBox="1">
            <a:spLocks/>
          </p:cNvSpPr>
          <p:nvPr/>
        </p:nvSpPr>
        <p:spPr>
          <a:xfrm>
            <a:off x="0" y="6707927"/>
            <a:ext cx="9144000" cy="145916"/>
          </a:xfrm>
          <a:prstGeom prst="rect">
            <a:avLst/>
          </a:prstGeom>
          <a:solidFill>
            <a:srgbClr val="7030A0"/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F17A9E9-AA3F-CCC7-6886-702CF1E89D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2379" y="19633"/>
            <a:ext cx="1054735" cy="8597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51894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Mission &amp;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dirty="0"/>
              <a:t>Mission:</a:t>
            </a:r>
          </a:p>
          <a:p>
            <a:pPr marL="0" indent="0">
              <a:buNone/>
            </a:pPr>
            <a:r>
              <a:rPr dirty="0"/>
              <a:t>• Advance equitable and trustworthy AI for health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Approach:</a:t>
            </a:r>
          </a:p>
          <a:p>
            <a:pPr marL="0" indent="0">
              <a:buNone/>
            </a:pPr>
            <a:r>
              <a:rPr dirty="0"/>
              <a:t>• Co-development with clinicians and policymakers</a:t>
            </a:r>
          </a:p>
          <a:p>
            <a:pPr marL="0" indent="0">
              <a:buNone/>
            </a:pPr>
            <a:r>
              <a:rPr dirty="0"/>
              <a:t>• Embedded in real clinical workflows</a:t>
            </a:r>
          </a:p>
          <a:p>
            <a:pPr marL="0" indent="0">
              <a:buNone/>
            </a:pPr>
            <a:r>
              <a:rPr dirty="0"/>
              <a:t>• Strong ethics, explainability, and implementation focus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6545EE4-F4FC-1B45-5B50-BC07D5487168}"/>
              </a:ext>
            </a:extLst>
          </p:cNvPr>
          <p:cNvSpPr txBox="1">
            <a:spLocks/>
          </p:cNvSpPr>
          <p:nvPr/>
        </p:nvSpPr>
        <p:spPr>
          <a:xfrm flipV="1">
            <a:off x="1" y="0"/>
            <a:ext cx="97722" cy="974228"/>
          </a:xfrm>
          <a:prstGeom prst="rect">
            <a:avLst/>
          </a:prstGeom>
          <a:solidFill>
            <a:srgbClr val="7030A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1D6C949-AC57-4D45-50C9-E680C78E8008}"/>
              </a:ext>
            </a:extLst>
          </p:cNvPr>
          <p:cNvSpPr txBox="1">
            <a:spLocks/>
          </p:cNvSpPr>
          <p:nvPr/>
        </p:nvSpPr>
        <p:spPr>
          <a:xfrm>
            <a:off x="0" y="6707927"/>
            <a:ext cx="9144000" cy="145916"/>
          </a:xfrm>
          <a:prstGeom prst="rect">
            <a:avLst/>
          </a:prstGeom>
          <a:solidFill>
            <a:srgbClr val="7030A0"/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D37DBEE-A652-A1A6-5D49-740D5ED683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542" y="57219"/>
            <a:ext cx="1054735" cy="8597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994" y="900569"/>
            <a:ext cx="8229600" cy="1143000"/>
          </a:xfrm>
        </p:spPr>
        <p:txBody>
          <a:bodyPr/>
          <a:lstStyle/>
          <a:p>
            <a:r>
              <a:rPr dirty="0"/>
              <a:t>SUSTAIN-AI CVD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81964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dirty="0"/>
              <a:t>• Web-based AI for 12-lead ECG interpretation</a:t>
            </a:r>
          </a:p>
          <a:p>
            <a:pPr marL="0" indent="0">
              <a:buNone/>
            </a:pPr>
            <a:r>
              <a:rPr lang="en-US" dirty="0"/>
              <a:t>•</a:t>
            </a:r>
            <a:r>
              <a:rPr dirty="0"/>
              <a:t> Deployed in 10 Ethiopian hospitals</a:t>
            </a:r>
          </a:p>
          <a:p>
            <a:pPr marL="0" indent="0">
              <a:buNone/>
            </a:pPr>
            <a:r>
              <a:rPr dirty="0"/>
              <a:t>• Detects 10 major cardiac conditions</a:t>
            </a:r>
          </a:p>
          <a:p>
            <a:pPr marL="0" indent="0">
              <a:buNone/>
            </a:pPr>
            <a:r>
              <a:rPr dirty="0"/>
              <a:t>• Supports early diagnosis and referral</a:t>
            </a:r>
            <a:r>
              <a:rPr lang="en-US" dirty="0"/>
              <a:t> for primary and general hospitals </a:t>
            </a:r>
            <a:endParaRPr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225C459-F8C0-FF04-556C-8938E124C86A}"/>
              </a:ext>
            </a:extLst>
          </p:cNvPr>
          <p:cNvSpPr txBox="1">
            <a:spLocks/>
          </p:cNvSpPr>
          <p:nvPr/>
        </p:nvSpPr>
        <p:spPr>
          <a:xfrm flipV="1">
            <a:off x="1" y="0"/>
            <a:ext cx="97722" cy="974228"/>
          </a:xfrm>
          <a:prstGeom prst="rect">
            <a:avLst/>
          </a:prstGeom>
          <a:solidFill>
            <a:srgbClr val="7030A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0284A62-3242-043C-191D-13EA50F37741}"/>
              </a:ext>
            </a:extLst>
          </p:cNvPr>
          <p:cNvSpPr txBox="1">
            <a:spLocks/>
          </p:cNvSpPr>
          <p:nvPr/>
        </p:nvSpPr>
        <p:spPr>
          <a:xfrm>
            <a:off x="0" y="6707927"/>
            <a:ext cx="9144000" cy="145916"/>
          </a:xfrm>
          <a:prstGeom prst="rect">
            <a:avLst/>
          </a:prstGeom>
          <a:solidFill>
            <a:srgbClr val="7030A0"/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7EE388D-5175-6319-C2F1-DC1CA11610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542" y="92076"/>
            <a:ext cx="1054735" cy="8597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8889"/>
            <a:ext cx="8229600" cy="1143000"/>
          </a:xfrm>
        </p:spPr>
        <p:txBody>
          <a:bodyPr/>
          <a:lstStyle/>
          <a:p>
            <a:r>
              <a:rPr dirty="0"/>
              <a:t>AI-CURE </a:t>
            </a:r>
            <a:r>
              <a:rPr lang="en-US" dirty="0"/>
              <a:t>and</a:t>
            </a:r>
            <a:r>
              <a:rPr dirty="0"/>
              <a:t> HEALS AMR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247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dirty="0"/>
              <a:t>AI-CURE</a:t>
            </a:r>
          </a:p>
          <a:p>
            <a:pPr marL="0" indent="0">
              <a:buNone/>
            </a:pPr>
            <a:r>
              <a:rPr dirty="0"/>
              <a:t>• AI</a:t>
            </a:r>
            <a:r>
              <a:rPr lang="en-US" dirty="0"/>
              <a:t>-powered antibiotic prescription</a:t>
            </a:r>
            <a:r>
              <a:rPr dirty="0"/>
              <a:t> decision support for rational antibiotic use</a:t>
            </a:r>
            <a:r>
              <a:rPr lang="en-US" dirty="0"/>
              <a:t> at point-of-care across hospitals in Ethiopia</a:t>
            </a:r>
            <a:endParaRPr dirty="0"/>
          </a:p>
          <a:p>
            <a:endParaRPr dirty="0"/>
          </a:p>
          <a:p>
            <a:pPr marL="0" indent="0">
              <a:buNone/>
            </a:pPr>
            <a:r>
              <a:rPr dirty="0"/>
              <a:t>AI-HEALS AMR</a:t>
            </a:r>
          </a:p>
          <a:p>
            <a:pPr marL="0" indent="0">
              <a:buNone/>
            </a:pPr>
            <a:r>
              <a:rPr dirty="0"/>
              <a:t>• OneHealth AI</a:t>
            </a:r>
            <a:r>
              <a:rPr lang="en-US" dirty="0"/>
              <a:t>-enabled</a:t>
            </a:r>
            <a:r>
              <a:rPr dirty="0"/>
              <a:t> platform</a:t>
            </a:r>
            <a:r>
              <a:rPr lang="en-US" dirty="0"/>
              <a:t> to tack AMR in h</a:t>
            </a:r>
            <a:r>
              <a:rPr dirty="0"/>
              <a:t>uman, animal, and environment</a:t>
            </a:r>
            <a:r>
              <a:rPr lang="en-US" dirty="0"/>
              <a:t> </a:t>
            </a:r>
            <a:endParaRPr dirty="0"/>
          </a:p>
          <a:p>
            <a:pPr marL="0" indent="0">
              <a:buNone/>
            </a:pPr>
            <a:r>
              <a:rPr dirty="0"/>
              <a:t>• Strengthens stewardship and surveillance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D18D999-4C9F-6F98-A992-ECF23287416A}"/>
              </a:ext>
            </a:extLst>
          </p:cNvPr>
          <p:cNvSpPr txBox="1">
            <a:spLocks/>
          </p:cNvSpPr>
          <p:nvPr/>
        </p:nvSpPr>
        <p:spPr>
          <a:xfrm flipV="1">
            <a:off x="1" y="0"/>
            <a:ext cx="97722" cy="974228"/>
          </a:xfrm>
          <a:prstGeom prst="rect">
            <a:avLst/>
          </a:prstGeom>
          <a:solidFill>
            <a:srgbClr val="7030A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8FD7E8A-5089-F67E-0D25-524DDAA137E5}"/>
              </a:ext>
            </a:extLst>
          </p:cNvPr>
          <p:cNvSpPr txBox="1">
            <a:spLocks/>
          </p:cNvSpPr>
          <p:nvPr/>
        </p:nvSpPr>
        <p:spPr>
          <a:xfrm>
            <a:off x="0" y="6707927"/>
            <a:ext cx="9144000" cy="145916"/>
          </a:xfrm>
          <a:prstGeom prst="rect">
            <a:avLst/>
          </a:prstGeom>
          <a:solidFill>
            <a:srgbClr val="7030A0"/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5B5F2FD-4196-2E36-A825-5514049D89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1636" y="57219"/>
            <a:ext cx="1054735" cy="8597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398" y="647949"/>
            <a:ext cx="8229600" cy="1143000"/>
          </a:xfrm>
        </p:spPr>
        <p:txBody>
          <a:bodyPr/>
          <a:lstStyle/>
          <a:p>
            <a:r>
              <a:rPr dirty="0"/>
              <a:t>AI4</a:t>
            </a:r>
            <a:r>
              <a:rPr lang="en-US" dirty="0"/>
              <a:t>GMP</a:t>
            </a:r>
            <a:r>
              <a:rPr dirty="0"/>
              <a:t> &amp; CHOICE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1287"/>
            <a:ext cx="822960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dirty="0"/>
              <a:t>AI4</a:t>
            </a:r>
            <a:r>
              <a:rPr lang="en-US" dirty="0"/>
              <a:t>G</a:t>
            </a:r>
            <a:r>
              <a:rPr dirty="0"/>
              <a:t>M</a:t>
            </a:r>
            <a:r>
              <a:rPr lang="en-US" dirty="0"/>
              <a:t>P</a:t>
            </a:r>
            <a:endParaRPr dirty="0"/>
          </a:p>
          <a:p>
            <a:pPr marL="0" indent="0">
              <a:buNone/>
            </a:pPr>
            <a:r>
              <a:rPr dirty="0"/>
              <a:t>• AI for </a:t>
            </a:r>
            <a:r>
              <a:rPr lang="en-US" dirty="0"/>
              <a:t>good</a:t>
            </a:r>
            <a:r>
              <a:rPr dirty="0"/>
              <a:t> pharmaceuticals manufacturing</a:t>
            </a:r>
            <a:r>
              <a:rPr lang="en-US" dirty="0"/>
              <a:t> practice</a:t>
            </a:r>
            <a:endParaRPr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dirty="0"/>
              <a:t>Prediction, monitoring, and quality improvement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CHOICE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Coalition for Health AI Innovation and Ethics</a:t>
            </a:r>
          </a:p>
          <a:p>
            <a:pPr marL="0" indent="0">
              <a:buNone/>
            </a:pPr>
            <a:r>
              <a:rPr dirty="0"/>
              <a:t>• LMIC-focused ethical and governance frameworks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14E03FB-5571-969B-E438-204164374D63}"/>
              </a:ext>
            </a:extLst>
          </p:cNvPr>
          <p:cNvSpPr txBox="1">
            <a:spLocks/>
          </p:cNvSpPr>
          <p:nvPr/>
        </p:nvSpPr>
        <p:spPr>
          <a:xfrm flipV="1">
            <a:off x="1" y="0"/>
            <a:ext cx="97722" cy="974228"/>
          </a:xfrm>
          <a:prstGeom prst="rect">
            <a:avLst/>
          </a:prstGeom>
          <a:solidFill>
            <a:srgbClr val="7030A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EC0ACC3-AC82-B3CB-A6EF-B266823E9490}"/>
              </a:ext>
            </a:extLst>
          </p:cNvPr>
          <p:cNvSpPr txBox="1">
            <a:spLocks/>
          </p:cNvSpPr>
          <p:nvPr/>
        </p:nvSpPr>
        <p:spPr>
          <a:xfrm>
            <a:off x="0" y="6707927"/>
            <a:ext cx="9144000" cy="145916"/>
          </a:xfrm>
          <a:prstGeom prst="rect">
            <a:avLst/>
          </a:prstGeom>
          <a:solidFill>
            <a:srgbClr val="7030A0"/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5D25E4-6A48-65C3-F8D3-4C63E6E735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0299" y="57219"/>
            <a:ext cx="1054735" cy="8597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438" y="936006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 err="1"/>
              <a:t>AfricanHEART</a:t>
            </a:r>
            <a:r>
              <a:rPr dirty="0"/>
              <a:t> Collaboration &amp; 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399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dirty="0"/>
              <a:t>• Scalable AI-enabled cardiovascular diagnostics</a:t>
            </a:r>
          </a:p>
          <a:p>
            <a:pPr marL="0" indent="0">
              <a:buNone/>
            </a:pPr>
            <a:r>
              <a:rPr dirty="0"/>
              <a:t>• Capacity strengthening across Africa</a:t>
            </a:r>
          </a:p>
          <a:p>
            <a:pPr marL="0" indent="0">
              <a:buNone/>
            </a:pPr>
            <a:r>
              <a:rPr dirty="0"/>
              <a:t>• Ethical, sustainable AI for health systems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Vision</a:t>
            </a:r>
          </a:p>
          <a:p>
            <a:pPr marL="0" indent="0">
              <a:buNone/>
            </a:pPr>
            <a:r>
              <a:rPr dirty="0"/>
              <a:t>• AI that reduces inequities and saves lives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81D8FE0-ADC4-74D8-8A91-1971833B0F5D}"/>
              </a:ext>
            </a:extLst>
          </p:cNvPr>
          <p:cNvSpPr txBox="1">
            <a:spLocks/>
          </p:cNvSpPr>
          <p:nvPr/>
        </p:nvSpPr>
        <p:spPr>
          <a:xfrm flipV="1">
            <a:off x="1" y="0"/>
            <a:ext cx="97722" cy="974228"/>
          </a:xfrm>
          <a:prstGeom prst="rect">
            <a:avLst/>
          </a:prstGeom>
          <a:solidFill>
            <a:srgbClr val="7030A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7DC5F6C-3DF6-A5DE-2DBD-CF86540AA93D}"/>
              </a:ext>
            </a:extLst>
          </p:cNvPr>
          <p:cNvSpPr txBox="1">
            <a:spLocks/>
          </p:cNvSpPr>
          <p:nvPr/>
        </p:nvSpPr>
        <p:spPr>
          <a:xfrm>
            <a:off x="0" y="6707927"/>
            <a:ext cx="9144000" cy="145916"/>
          </a:xfrm>
          <a:prstGeom prst="rect">
            <a:avLst/>
          </a:prstGeom>
          <a:solidFill>
            <a:srgbClr val="7030A0"/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0E9887-649D-9071-18A3-BA9D47F897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9358" y="29666"/>
            <a:ext cx="1054735" cy="8597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0A61-967D-C238-7314-F70CA1012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5400" dirty="0"/>
              <a:t>Thank you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A353F8B-6DA4-80F9-141F-A2D51DB94DF7}"/>
              </a:ext>
            </a:extLst>
          </p:cNvPr>
          <p:cNvSpPr txBox="1">
            <a:spLocks/>
          </p:cNvSpPr>
          <p:nvPr/>
        </p:nvSpPr>
        <p:spPr>
          <a:xfrm flipV="1">
            <a:off x="1" y="0"/>
            <a:ext cx="97722" cy="974228"/>
          </a:xfrm>
          <a:prstGeom prst="rect">
            <a:avLst/>
          </a:prstGeom>
          <a:solidFill>
            <a:srgbClr val="7030A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49B537B-6670-C2C2-EF01-786B7976F816}"/>
              </a:ext>
            </a:extLst>
          </p:cNvPr>
          <p:cNvSpPr txBox="1">
            <a:spLocks/>
          </p:cNvSpPr>
          <p:nvPr/>
        </p:nvSpPr>
        <p:spPr>
          <a:xfrm>
            <a:off x="0" y="6707927"/>
            <a:ext cx="9144000" cy="145916"/>
          </a:xfrm>
          <a:prstGeom prst="rect">
            <a:avLst/>
          </a:prstGeom>
          <a:solidFill>
            <a:srgbClr val="7030A0"/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062BCBC-0E66-CB72-8713-8EBFB34B26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2378" y="57219"/>
            <a:ext cx="1054735" cy="8597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78911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278</Words>
  <Application>Microsoft Office PowerPoint</Application>
  <PresentationFormat>On-screen Show (4:3)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      Armauer Hansen Research Institute (AHRI)   AI Innovation Lab for Ethiopia’s Health System Transformation   </vt:lpstr>
      <vt:lpstr>Why &amp; What: AHRI AI Innovation Lab</vt:lpstr>
      <vt:lpstr>Mission &amp; Approach</vt:lpstr>
      <vt:lpstr>SUSTAIN-AI CVD Care</vt:lpstr>
      <vt:lpstr>AI-CURE and HEALS AMR</vt:lpstr>
      <vt:lpstr>AI4GMP &amp; CHOICE</vt:lpstr>
      <vt:lpstr>AfricanHEART Collaboration &amp; Vision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OMEN</dc:creator>
  <cp:keywords/>
  <dc:description>generated using python-pptx</dc:description>
  <cp:lastModifiedBy>Minyahil Tadesse Boltena</cp:lastModifiedBy>
  <cp:revision>4</cp:revision>
  <dcterms:created xsi:type="dcterms:W3CDTF">2013-01-27T09:14:16Z</dcterms:created>
  <dcterms:modified xsi:type="dcterms:W3CDTF">2025-12-17T11:43:58Z</dcterms:modified>
  <cp:category/>
</cp:coreProperties>
</file>